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48" r:id="rId3"/>
  </p:sldMasterIdLst>
  <p:notesMasterIdLst>
    <p:notesMasterId r:id="rId31"/>
  </p:notesMasterIdLst>
  <p:handoutMasterIdLst>
    <p:handoutMasterId r:id="rId32"/>
  </p:handoutMasterIdLst>
  <p:sldIdLst>
    <p:sldId id="302" r:id="rId4"/>
    <p:sldId id="261" r:id="rId5"/>
    <p:sldId id="305" r:id="rId6"/>
    <p:sldId id="306" r:id="rId7"/>
    <p:sldId id="299" r:id="rId8"/>
    <p:sldId id="307" r:id="rId9"/>
    <p:sldId id="303" r:id="rId10"/>
    <p:sldId id="304" r:id="rId11"/>
    <p:sldId id="271" r:id="rId12"/>
    <p:sldId id="309" r:id="rId13"/>
    <p:sldId id="310" r:id="rId14"/>
    <p:sldId id="274" r:id="rId15"/>
    <p:sldId id="275" r:id="rId16"/>
    <p:sldId id="311" r:id="rId17"/>
    <p:sldId id="301" r:id="rId18"/>
    <p:sldId id="300" r:id="rId19"/>
    <p:sldId id="313" r:id="rId20"/>
    <p:sldId id="312" r:id="rId21"/>
    <p:sldId id="280" r:id="rId22"/>
    <p:sldId id="281" r:id="rId23"/>
    <p:sldId id="283" r:id="rId24"/>
    <p:sldId id="282" r:id="rId25"/>
    <p:sldId id="290" r:id="rId26"/>
    <p:sldId id="287" r:id="rId27"/>
    <p:sldId id="292" r:id="rId28"/>
    <p:sldId id="293" r:id="rId29"/>
    <p:sldId id="294" r:id="rId30"/>
  </p:sldIdLst>
  <p:sldSz cx="12192000" cy="6858000"/>
  <p:notesSz cx="7010400" cy="9236075"/>
  <p:custShowLst>
    <p:custShow name="Custom Show 1" id="0">
      <p:sldLst/>
    </p:custShow>
  </p:custShowLst>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ela" initials="AG"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0133"/>
    <a:srgbClr val="3B6E95"/>
    <a:srgbClr val="A31C44"/>
    <a:srgbClr val="566B87"/>
    <a:srgbClr val="3B6E8F"/>
    <a:srgbClr val="797F81"/>
    <a:srgbClr val="CC6420"/>
    <a:srgbClr val="CED5DD"/>
    <a:srgbClr val="A21C4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33333" autoAdjust="0"/>
  </p:normalViewPr>
  <p:slideViewPr>
    <p:cSldViewPr>
      <p:cViewPr varScale="1">
        <p:scale>
          <a:sx n="29" d="100"/>
          <a:sy n="29" d="100"/>
        </p:scale>
        <p:origin x="2770" y="3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872"/>
    </p:cViewPr>
  </p:sorterViewPr>
  <p:notesViewPr>
    <p:cSldViewPr>
      <p:cViewPr varScale="1">
        <p:scale>
          <a:sx n="66" d="100"/>
          <a:sy n="66" d="100"/>
        </p:scale>
        <p:origin x="3106" y="5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DBB4B-F3A0-43FA-9EEA-7B869CC78E19}" type="doc">
      <dgm:prSet loTypeId="urn:microsoft.com/office/officeart/2009/3/layout/PhasedProcess" loCatId="process" qsTypeId="urn:microsoft.com/office/officeart/2005/8/quickstyle/simple5" qsCatId="simple" csTypeId="urn:microsoft.com/office/officeart/2005/8/colors/colorful5" csCatId="colorful" phldr="1"/>
      <dgm:spPr/>
      <dgm:t>
        <a:bodyPr/>
        <a:lstStyle/>
        <a:p>
          <a:endParaRPr lang="en-US"/>
        </a:p>
      </dgm:t>
    </dgm:pt>
    <dgm:pt modelId="{535D8805-B03A-47C1-B1AA-C45731040E08}">
      <dgm:prSet phldrT="[Text]"/>
      <dgm:spPr/>
      <dgm:t>
        <a:bodyPr/>
        <a:lstStyle/>
        <a:p>
          <a:r>
            <a:rPr lang="en-US" dirty="0">
              <a:ln>
                <a:solidFill>
                  <a:schemeClr val="tx1"/>
                </a:solidFill>
              </a:ln>
              <a:solidFill>
                <a:schemeClr val="tx1">
                  <a:lumMod val="75000"/>
                  <a:lumOff val="25000"/>
                </a:schemeClr>
              </a:solidFill>
              <a:latin typeface="Calibri" panose="020F0502020204030204" pitchFamily="34" charset="0"/>
              <a:cs typeface="Calibri" panose="020F0502020204030204" pitchFamily="34" charset="0"/>
            </a:rPr>
            <a:t>Mission</a:t>
          </a:r>
        </a:p>
      </dgm:t>
    </dgm:pt>
    <dgm:pt modelId="{1DE4745D-5811-4FBE-9E19-315F66CBD8EA}" type="parTrans" cxnId="{6CAF083F-2FD5-40ED-8C78-0CD7656BD8A6}">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BC3F74E4-FABC-45EA-931D-A08838BF7AE1}" type="sibTrans" cxnId="{6CAF083F-2FD5-40ED-8C78-0CD7656BD8A6}">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1EBEBFB3-0ECE-4FEF-840D-711CF5EB6E82}">
      <dgm:prSet phldrT="[Text]"/>
      <dgm:spPr/>
      <dgm:t>
        <a:bodyPr/>
        <a:lstStyle/>
        <a:p>
          <a:r>
            <a:rPr lang="en-US" dirty="0">
              <a:ln>
                <a:solidFill>
                  <a:schemeClr val="tx1"/>
                </a:solidFill>
              </a:ln>
              <a:solidFill>
                <a:schemeClr val="tx1">
                  <a:lumMod val="75000"/>
                  <a:lumOff val="25000"/>
                </a:schemeClr>
              </a:solidFill>
              <a:latin typeface="Calibri" panose="020F0502020204030204" pitchFamily="34" charset="0"/>
              <a:cs typeface="Calibri" panose="020F0502020204030204" pitchFamily="34" charset="0"/>
            </a:rPr>
            <a:t>Vision</a:t>
          </a:r>
        </a:p>
      </dgm:t>
    </dgm:pt>
    <dgm:pt modelId="{80D83D18-55C3-403E-838D-169065A06521}" type="parTrans" cxnId="{A97C5892-C526-414F-86C4-143DD00F3C88}">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496B6C07-BD1E-4271-94E4-93CAB67F6102}" type="sibTrans" cxnId="{A97C5892-C526-414F-86C4-143DD00F3C88}">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AD5F6102-825B-44A4-8F90-E5F201FD29E4}">
      <dgm:prSet/>
      <dgm:spPr/>
      <dgm:t>
        <a:bodyPr/>
        <a:lstStyle/>
        <a:p>
          <a:r>
            <a:rPr lang="en-US" dirty="0">
              <a:ln>
                <a:solidFill>
                  <a:schemeClr val="tx1"/>
                </a:solidFill>
              </a:ln>
              <a:solidFill>
                <a:schemeClr val="tx1"/>
              </a:solidFill>
              <a:latin typeface="Calibri" panose="020F0502020204030204" pitchFamily="34" charset="0"/>
              <a:cs typeface="Calibri" panose="020F0502020204030204" pitchFamily="34" charset="0"/>
            </a:rPr>
            <a:t> </a:t>
          </a:r>
        </a:p>
      </dgm:t>
    </dgm:pt>
    <dgm:pt modelId="{49171382-F30C-44F3-860E-E9C73D0A8BE8}" type="parTrans" cxnId="{F62DF786-D32F-449E-9B02-B88A435AAC76}">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C4B2D9F9-0D07-47D2-97D9-072004F9ED38}" type="sibTrans" cxnId="{F62DF786-D32F-449E-9B02-B88A435AAC76}">
      <dgm:prSet/>
      <dgm:spPr/>
      <dgm:t>
        <a:bodyPr/>
        <a:lstStyle/>
        <a:p>
          <a:endParaRPr lang="en-US">
            <a:ln>
              <a:solidFill>
                <a:schemeClr val="tx1"/>
              </a:solidFill>
            </a:ln>
            <a:solidFill>
              <a:schemeClr val="tx1"/>
            </a:solidFill>
            <a:latin typeface="Calibri" panose="020F0502020204030204" pitchFamily="34" charset="0"/>
            <a:cs typeface="Calibri" panose="020F0502020204030204" pitchFamily="34" charset="0"/>
          </a:endParaRPr>
        </a:p>
      </dgm:t>
    </dgm:pt>
    <dgm:pt modelId="{69522CB0-8BB3-4001-BD69-9E720782013C}">
      <dgm:prSet phldrT="[Text]"/>
      <dgm:spPr/>
      <dgm:t>
        <a:bodyPr/>
        <a:lstStyle/>
        <a:p>
          <a:endParaRPr lang="en-US" dirty="0">
            <a:ln>
              <a:solidFill>
                <a:schemeClr val="tx1"/>
              </a:solidFill>
            </a:ln>
            <a:solidFill>
              <a:schemeClr val="tx1"/>
            </a:solidFill>
            <a:latin typeface="Calibri" panose="020F0502020204030204" pitchFamily="34" charset="0"/>
            <a:cs typeface="Calibri" panose="020F0502020204030204" pitchFamily="34" charset="0"/>
          </a:endParaRPr>
        </a:p>
      </dgm:t>
    </dgm:pt>
    <dgm:pt modelId="{9BB28EF9-3C49-4517-B471-3B147E1E4A4E}" type="parTrans" cxnId="{21B9EBC0-0909-420A-A57B-8E070A5C9D75}">
      <dgm:prSet/>
      <dgm:spPr/>
      <dgm:t>
        <a:bodyPr/>
        <a:lstStyle/>
        <a:p>
          <a:endParaRPr lang="en-US"/>
        </a:p>
      </dgm:t>
    </dgm:pt>
    <dgm:pt modelId="{E8AE6860-CCB6-4B50-A876-1B19EB74E210}" type="sibTrans" cxnId="{21B9EBC0-0909-420A-A57B-8E070A5C9D75}">
      <dgm:prSet/>
      <dgm:spPr/>
      <dgm:t>
        <a:bodyPr/>
        <a:lstStyle/>
        <a:p>
          <a:endParaRPr lang="en-US"/>
        </a:p>
      </dgm:t>
    </dgm:pt>
    <dgm:pt modelId="{49CB7662-54ED-4C84-BA86-50BEEC718348}" type="pres">
      <dgm:prSet presAssocID="{53ADBB4B-F3A0-43FA-9EEA-7B869CC78E19}" presName="Name0" presStyleCnt="0">
        <dgm:presLayoutVars>
          <dgm:chMax val="3"/>
          <dgm:chPref val="3"/>
          <dgm:bulletEnabled val="1"/>
          <dgm:dir/>
          <dgm:animLvl val="lvl"/>
        </dgm:presLayoutVars>
      </dgm:prSet>
      <dgm:spPr/>
    </dgm:pt>
    <dgm:pt modelId="{CC0D6ACB-6ED4-4E87-A63E-65373230594E}" type="pres">
      <dgm:prSet presAssocID="{53ADBB4B-F3A0-43FA-9EEA-7B869CC78E19}" presName="arc1" presStyleLbl="node1" presStyleIdx="0" presStyleCnt="2"/>
      <dgm:spPr/>
    </dgm:pt>
    <dgm:pt modelId="{9E5AB1B2-A78A-4128-95AF-AF2F440F28B0}" type="pres">
      <dgm:prSet presAssocID="{53ADBB4B-F3A0-43FA-9EEA-7B869CC78E19}" presName="arc3" presStyleLbl="node1" presStyleIdx="1" presStyleCnt="2"/>
      <dgm:spPr/>
    </dgm:pt>
    <dgm:pt modelId="{727F1B07-27FB-45BA-A12F-BC31CF9AE716}" type="pres">
      <dgm:prSet presAssocID="{53ADBB4B-F3A0-43FA-9EEA-7B869CC78E19}" presName="parentText2" presStyleLbl="revTx" presStyleIdx="0" presStyleCnt="2">
        <dgm:presLayoutVars>
          <dgm:chMax val="4"/>
          <dgm:chPref val="3"/>
          <dgm:bulletEnabled val="1"/>
        </dgm:presLayoutVars>
      </dgm:prSet>
      <dgm:spPr/>
    </dgm:pt>
    <dgm:pt modelId="{E67C1C90-81DA-484B-B5AD-B0F0FF1A523F}" type="pres">
      <dgm:prSet presAssocID="{53ADBB4B-F3A0-43FA-9EEA-7B869CC78E19}" presName="middleComposite" presStyleCnt="0"/>
      <dgm:spPr/>
    </dgm:pt>
    <dgm:pt modelId="{7B85E2C3-EBD6-4140-9E0B-8840B2496CFF}" type="pres">
      <dgm:prSet presAssocID="{69522CB0-8BB3-4001-BD69-9E720782013C}" presName="circ1" presStyleLbl="vennNode1" presStyleIdx="0" presStyleCnt="4" custScaleX="107102" custScaleY="108135"/>
      <dgm:spPr/>
    </dgm:pt>
    <dgm:pt modelId="{4227D7F0-0131-472C-B125-F1AF57F0155A}" type="pres">
      <dgm:prSet presAssocID="{69522CB0-8BB3-4001-BD69-9E720782013C}" presName="circ1Tx" presStyleLbl="revTx" presStyleIdx="0" presStyleCnt="2">
        <dgm:presLayoutVars>
          <dgm:chMax val="0"/>
          <dgm:chPref val="0"/>
        </dgm:presLayoutVars>
      </dgm:prSet>
      <dgm:spPr/>
    </dgm:pt>
    <dgm:pt modelId="{662E75B7-8D0C-4E18-8384-F75E500502A4}" type="pres">
      <dgm:prSet presAssocID="{53ADBB4B-F3A0-43FA-9EEA-7B869CC78E19}" presName="leftComposite" presStyleCnt="0"/>
      <dgm:spPr/>
    </dgm:pt>
    <dgm:pt modelId="{7E5A4A3D-8CC4-49CE-AF32-0F23DF64B218}" type="pres">
      <dgm:prSet presAssocID="{AD5F6102-825B-44A4-8F90-E5F201FD29E4}" presName="childText1_1" presStyleLbl="vennNode1" presStyleIdx="1" presStyleCnt="4" custScaleX="155008" custScaleY="149842">
        <dgm:presLayoutVars>
          <dgm:chMax val="0"/>
          <dgm:chPref val="0"/>
        </dgm:presLayoutVars>
      </dgm:prSet>
      <dgm:spPr/>
    </dgm:pt>
    <dgm:pt modelId="{23AEF5D2-3304-4855-B9B3-705F6BEC3EDF}" type="pres">
      <dgm:prSet presAssocID="{AD5F6102-825B-44A4-8F90-E5F201FD29E4}" presName="ellipse1" presStyleLbl="vennNode1" presStyleIdx="2" presStyleCnt="4"/>
      <dgm:spPr/>
    </dgm:pt>
    <dgm:pt modelId="{11F65C71-148D-4F09-BB11-6D2DE8A1263C}" type="pres">
      <dgm:prSet presAssocID="{AD5F6102-825B-44A4-8F90-E5F201FD29E4}" presName="ellipse2" presStyleLbl="vennNode1" presStyleIdx="3" presStyleCnt="4"/>
      <dgm:spPr/>
    </dgm:pt>
    <dgm:pt modelId="{7A7B45CE-F33F-4BD4-B8AA-849CCC3700A7}" type="pres">
      <dgm:prSet presAssocID="{53ADBB4B-F3A0-43FA-9EEA-7B869CC78E19}" presName="parentText1" presStyleLbl="revTx" presStyleIdx="1" presStyleCnt="2">
        <dgm:presLayoutVars>
          <dgm:chMax val="4"/>
          <dgm:chPref val="3"/>
          <dgm:bulletEnabled val="1"/>
        </dgm:presLayoutVars>
      </dgm:prSet>
      <dgm:spPr/>
    </dgm:pt>
  </dgm:ptLst>
  <dgm:cxnLst>
    <dgm:cxn modelId="{412F7C1D-BA65-46E9-A1A2-2A2D0BC4CC48}" type="presOf" srcId="{1EBEBFB3-0ECE-4FEF-840D-711CF5EB6E82}" destId="{727F1B07-27FB-45BA-A12F-BC31CF9AE716}" srcOrd="0" destOrd="0" presId="urn:microsoft.com/office/officeart/2009/3/layout/PhasedProcess"/>
    <dgm:cxn modelId="{D1DEFC2B-13EC-40FF-9736-3C9A9E611E1C}" type="presOf" srcId="{53ADBB4B-F3A0-43FA-9EEA-7B869CC78E19}" destId="{49CB7662-54ED-4C84-BA86-50BEEC718348}" srcOrd="0" destOrd="0" presId="urn:microsoft.com/office/officeart/2009/3/layout/PhasedProcess"/>
    <dgm:cxn modelId="{0E1B1B30-7915-4373-9B92-AD2F1A45B80C}" type="presOf" srcId="{AD5F6102-825B-44A4-8F90-E5F201FD29E4}" destId="{7E5A4A3D-8CC4-49CE-AF32-0F23DF64B218}" srcOrd="0" destOrd="0" presId="urn:microsoft.com/office/officeart/2009/3/layout/PhasedProcess"/>
    <dgm:cxn modelId="{6CAF083F-2FD5-40ED-8C78-0CD7656BD8A6}" srcId="{53ADBB4B-F3A0-43FA-9EEA-7B869CC78E19}" destId="{535D8805-B03A-47C1-B1AA-C45731040E08}" srcOrd="0" destOrd="0" parTransId="{1DE4745D-5811-4FBE-9E19-315F66CBD8EA}" sibTransId="{BC3F74E4-FABC-45EA-931D-A08838BF7AE1}"/>
    <dgm:cxn modelId="{F62DF786-D32F-449E-9B02-B88A435AAC76}" srcId="{535D8805-B03A-47C1-B1AA-C45731040E08}" destId="{AD5F6102-825B-44A4-8F90-E5F201FD29E4}" srcOrd="0" destOrd="0" parTransId="{49171382-F30C-44F3-860E-E9C73D0A8BE8}" sibTransId="{C4B2D9F9-0D07-47D2-97D9-072004F9ED38}"/>
    <dgm:cxn modelId="{A97C5892-C526-414F-86C4-143DD00F3C88}" srcId="{53ADBB4B-F3A0-43FA-9EEA-7B869CC78E19}" destId="{1EBEBFB3-0ECE-4FEF-840D-711CF5EB6E82}" srcOrd="1" destOrd="0" parTransId="{80D83D18-55C3-403E-838D-169065A06521}" sibTransId="{496B6C07-BD1E-4271-94E4-93CAB67F6102}"/>
    <dgm:cxn modelId="{7FB3A89F-22EE-446F-8C60-9447726D8E2F}" type="presOf" srcId="{535D8805-B03A-47C1-B1AA-C45731040E08}" destId="{7A7B45CE-F33F-4BD4-B8AA-849CCC3700A7}" srcOrd="0" destOrd="0" presId="urn:microsoft.com/office/officeart/2009/3/layout/PhasedProcess"/>
    <dgm:cxn modelId="{1E81F1A8-8B69-46CD-8847-3FCCC054BBB0}" type="presOf" srcId="{69522CB0-8BB3-4001-BD69-9E720782013C}" destId="{4227D7F0-0131-472C-B125-F1AF57F0155A}" srcOrd="1" destOrd="0" presId="urn:microsoft.com/office/officeart/2009/3/layout/PhasedProcess"/>
    <dgm:cxn modelId="{21B9EBC0-0909-420A-A57B-8E070A5C9D75}" srcId="{1EBEBFB3-0ECE-4FEF-840D-711CF5EB6E82}" destId="{69522CB0-8BB3-4001-BD69-9E720782013C}" srcOrd="0" destOrd="0" parTransId="{9BB28EF9-3C49-4517-B471-3B147E1E4A4E}" sibTransId="{E8AE6860-CCB6-4B50-A876-1B19EB74E210}"/>
    <dgm:cxn modelId="{A49126E2-0246-4615-AA8C-CBFCC611408F}" type="presOf" srcId="{69522CB0-8BB3-4001-BD69-9E720782013C}" destId="{7B85E2C3-EBD6-4140-9E0B-8840B2496CFF}" srcOrd="0" destOrd="0" presId="urn:microsoft.com/office/officeart/2009/3/layout/PhasedProcess"/>
    <dgm:cxn modelId="{E40E5C06-2FB4-48BE-907B-07C034822DC4}" type="presParOf" srcId="{49CB7662-54ED-4C84-BA86-50BEEC718348}" destId="{CC0D6ACB-6ED4-4E87-A63E-65373230594E}" srcOrd="0" destOrd="0" presId="urn:microsoft.com/office/officeart/2009/3/layout/PhasedProcess"/>
    <dgm:cxn modelId="{8B0E2755-6BEB-4A6A-8D0C-CC970146EC4D}" type="presParOf" srcId="{49CB7662-54ED-4C84-BA86-50BEEC718348}" destId="{9E5AB1B2-A78A-4128-95AF-AF2F440F28B0}" srcOrd="1" destOrd="0" presId="urn:microsoft.com/office/officeart/2009/3/layout/PhasedProcess"/>
    <dgm:cxn modelId="{B0E88CBF-D9B6-454F-B7D0-9BEEBB1DD290}" type="presParOf" srcId="{49CB7662-54ED-4C84-BA86-50BEEC718348}" destId="{727F1B07-27FB-45BA-A12F-BC31CF9AE716}" srcOrd="2" destOrd="0" presId="urn:microsoft.com/office/officeart/2009/3/layout/PhasedProcess"/>
    <dgm:cxn modelId="{4AD0A8E3-8B55-4224-9B4C-38B810250418}" type="presParOf" srcId="{49CB7662-54ED-4C84-BA86-50BEEC718348}" destId="{E67C1C90-81DA-484B-B5AD-B0F0FF1A523F}" srcOrd="3" destOrd="0" presId="urn:microsoft.com/office/officeart/2009/3/layout/PhasedProcess"/>
    <dgm:cxn modelId="{297B09B0-B874-4F3F-AEAE-FA2B96C8A4E2}" type="presParOf" srcId="{E67C1C90-81DA-484B-B5AD-B0F0FF1A523F}" destId="{7B85E2C3-EBD6-4140-9E0B-8840B2496CFF}" srcOrd="0" destOrd="0" presId="urn:microsoft.com/office/officeart/2009/3/layout/PhasedProcess"/>
    <dgm:cxn modelId="{B8999544-726B-4D6F-9484-C04A323F47CC}" type="presParOf" srcId="{E67C1C90-81DA-484B-B5AD-B0F0FF1A523F}" destId="{4227D7F0-0131-472C-B125-F1AF57F0155A}" srcOrd="1" destOrd="0" presId="urn:microsoft.com/office/officeart/2009/3/layout/PhasedProcess"/>
    <dgm:cxn modelId="{3A311139-2240-4719-AB70-CECD7D907748}" type="presParOf" srcId="{49CB7662-54ED-4C84-BA86-50BEEC718348}" destId="{662E75B7-8D0C-4E18-8384-F75E500502A4}" srcOrd="4" destOrd="0" presId="urn:microsoft.com/office/officeart/2009/3/layout/PhasedProcess"/>
    <dgm:cxn modelId="{3381716A-9EED-470B-A23C-8567265B23A7}" type="presParOf" srcId="{662E75B7-8D0C-4E18-8384-F75E500502A4}" destId="{7E5A4A3D-8CC4-49CE-AF32-0F23DF64B218}" srcOrd="0" destOrd="0" presId="urn:microsoft.com/office/officeart/2009/3/layout/PhasedProcess"/>
    <dgm:cxn modelId="{11D3D398-A2FB-4A05-9B3D-8F56F2E8BC0B}" type="presParOf" srcId="{662E75B7-8D0C-4E18-8384-F75E500502A4}" destId="{23AEF5D2-3304-4855-B9B3-705F6BEC3EDF}" srcOrd="1" destOrd="0" presId="urn:microsoft.com/office/officeart/2009/3/layout/PhasedProcess"/>
    <dgm:cxn modelId="{94478C13-2CB4-41C2-8C5E-D3A4AF00D176}" type="presParOf" srcId="{662E75B7-8D0C-4E18-8384-F75E500502A4}" destId="{11F65C71-148D-4F09-BB11-6D2DE8A1263C}" srcOrd="2" destOrd="0" presId="urn:microsoft.com/office/officeart/2009/3/layout/PhasedProcess"/>
    <dgm:cxn modelId="{024A7853-2815-4C66-B199-FC2C82CC713C}" type="presParOf" srcId="{49CB7662-54ED-4C84-BA86-50BEEC718348}" destId="{7A7B45CE-F33F-4BD4-B8AA-849CCC3700A7}" srcOrd="5" destOrd="0" presId="urn:microsoft.com/office/officeart/2009/3/layout/PhasedProcess"/>
  </dgm:cxnLst>
  <dgm:bg>
    <a:noFill/>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0D6ACB-6ED4-4E87-A63E-65373230594E}">
      <dsp:nvSpPr>
        <dsp:cNvPr id="0" name=""/>
        <dsp:cNvSpPr/>
      </dsp:nvSpPr>
      <dsp:spPr>
        <a:xfrm rot="5400000">
          <a:off x="-178" y="804416"/>
          <a:ext cx="4769379" cy="4769022"/>
        </a:xfrm>
        <a:prstGeom prst="blockArc">
          <a:avLst>
            <a:gd name="adj1" fmla="val 13500000"/>
            <a:gd name="adj2" fmla="val 18900000"/>
            <a:gd name="adj3" fmla="val 496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E5AB1B2-A78A-4128-95AF-AF2F440F28B0}">
      <dsp:nvSpPr>
        <dsp:cNvPr id="0" name=""/>
        <dsp:cNvSpPr/>
      </dsp:nvSpPr>
      <dsp:spPr>
        <a:xfrm rot="16200000">
          <a:off x="4908199" y="804416"/>
          <a:ext cx="4769379" cy="4769022"/>
        </a:xfrm>
        <a:prstGeom prst="blockArc">
          <a:avLst>
            <a:gd name="adj1" fmla="val 13500000"/>
            <a:gd name="adj2" fmla="val 18900000"/>
            <a:gd name="adj3" fmla="val 4960"/>
          </a:avLst>
        </a:prstGeom>
        <a:gradFill rotWithShape="0">
          <a:gsLst>
            <a:gs pos="0">
              <a:schemeClr val="accent5">
                <a:hueOff val="26655"/>
                <a:satOff val="716"/>
                <a:lumOff val="-25098"/>
                <a:alphaOff val="0"/>
                <a:shade val="51000"/>
                <a:satMod val="130000"/>
              </a:schemeClr>
            </a:gs>
            <a:gs pos="80000">
              <a:schemeClr val="accent5">
                <a:hueOff val="26655"/>
                <a:satOff val="716"/>
                <a:lumOff val="-25098"/>
                <a:alphaOff val="0"/>
                <a:shade val="93000"/>
                <a:satMod val="130000"/>
              </a:schemeClr>
            </a:gs>
            <a:gs pos="100000">
              <a:schemeClr val="accent5">
                <a:hueOff val="26655"/>
                <a:satOff val="716"/>
                <a:lumOff val="-25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27F1B07-27FB-45BA-A12F-BC31CF9AE716}">
      <dsp:nvSpPr>
        <dsp:cNvPr id="0" name=""/>
        <dsp:cNvSpPr/>
      </dsp:nvSpPr>
      <dsp:spPr>
        <a:xfrm>
          <a:off x="5472569" y="4947180"/>
          <a:ext cx="3621283" cy="95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ln>
                <a:solidFill>
                  <a:schemeClr val="tx1"/>
                </a:solidFill>
              </a:ln>
              <a:solidFill>
                <a:schemeClr val="tx1">
                  <a:lumMod val="75000"/>
                  <a:lumOff val="25000"/>
                </a:schemeClr>
              </a:solidFill>
              <a:latin typeface="Calibri" panose="020F0502020204030204" pitchFamily="34" charset="0"/>
              <a:cs typeface="Calibri" panose="020F0502020204030204" pitchFamily="34" charset="0"/>
            </a:rPr>
            <a:t>Vision</a:t>
          </a:r>
        </a:p>
      </dsp:txBody>
      <dsp:txXfrm>
        <a:off x="5472569" y="4947180"/>
        <a:ext cx="3621283" cy="954181"/>
      </dsp:txXfrm>
    </dsp:sp>
    <dsp:sp modelId="{7B85E2C3-EBD6-4140-9E0B-8840B2496CFF}">
      <dsp:nvSpPr>
        <dsp:cNvPr id="0" name=""/>
        <dsp:cNvSpPr/>
      </dsp:nvSpPr>
      <dsp:spPr>
        <a:xfrm>
          <a:off x="5479011" y="1295399"/>
          <a:ext cx="3512593" cy="3546472"/>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n-US" sz="4400" kern="1200" dirty="0">
            <a:ln>
              <a:solidFill>
                <a:schemeClr val="tx1"/>
              </a:solidFill>
            </a:ln>
            <a:solidFill>
              <a:schemeClr val="tx1"/>
            </a:solidFill>
            <a:latin typeface="Calibri" panose="020F0502020204030204" pitchFamily="34" charset="0"/>
            <a:cs typeface="Calibri" panose="020F0502020204030204" pitchFamily="34" charset="0"/>
          </a:endParaRPr>
        </a:p>
      </dsp:txBody>
      <dsp:txXfrm>
        <a:off x="6181530" y="1650046"/>
        <a:ext cx="2107555" cy="2837177"/>
      </dsp:txXfrm>
    </dsp:sp>
    <dsp:sp modelId="{7E5A4A3D-8CC4-49CE-AF32-0F23DF64B218}">
      <dsp:nvSpPr>
        <dsp:cNvPr id="0" name=""/>
        <dsp:cNvSpPr/>
      </dsp:nvSpPr>
      <dsp:spPr>
        <a:xfrm>
          <a:off x="1117958" y="1643324"/>
          <a:ext cx="2996844" cy="2896717"/>
        </a:xfrm>
        <a:prstGeom prst="ellipse">
          <a:avLst/>
        </a:prstGeom>
        <a:gradFill rotWithShape="0">
          <a:gsLst>
            <a:gs pos="0">
              <a:schemeClr val="accent5">
                <a:alpha val="50000"/>
                <a:hueOff val="8885"/>
                <a:satOff val="239"/>
                <a:lumOff val="-8366"/>
                <a:alphaOff val="0"/>
                <a:shade val="51000"/>
                <a:satMod val="130000"/>
              </a:schemeClr>
            </a:gs>
            <a:gs pos="80000">
              <a:schemeClr val="accent5">
                <a:alpha val="50000"/>
                <a:hueOff val="8885"/>
                <a:satOff val="239"/>
                <a:lumOff val="-8366"/>
                <a:alphaOff val="0"/>
                <a:shade val="93000"/>
                <a:satMod val="130000"/>
              </a:schemeClr>
            </a:gs>
            <a:gs pos="100000">
              <a:schemeClr val="accent5">
                <a:alpha val="50000"/>
                <a:hueOff val="8885"/>
                <a:satOff val="239"/>
                <a:lumOff val="-836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ln>
                <a:solidFill>
                  <a:schemeClr val="tx1"/>
                </a:solidFill>
              </a:ln>
              <a:solidFill>
                <a:schemeClr val="tx1"/>
              </a:solidFill>
              <a:latin typeface="Calibri" panose="020F0502020204030204" pitchFamily="34" charset="0"/>
              <a:cs typeface="Calibri" panose="020F0502020204030204" pitchFamily="34" charset="0"/>
            </a:rPr>
            <a:t> </a:t>
          </a:r>
        </a:p>
      </dsp:txBody>
      <dsp:txXfrm>
        <a:off x="1556836" y="2067538"/>
        <a:ext cx="2119088" cy="2048289"/>
      </dsp:txXfrm>
    </dsp:sp>
    <dsp:sp modelId="{23AEF5D2-3304-4855-B9B3-705F6BEC3EDF}">
      <dsp:nvSpPr>
        <dsp:cNvPr id="0" name=""/>
        <dsp:cNvSpPr/>
      </dsp:nvSpPr>
      <dsp:spPr>
        <a:xfrm>
          <a:off x="936660" y="3741422"/>
          <a:ext cx="949385" cy="949272"/>
        </a:xfrm>
        <a:prstGeom prst="ellipse">
          <a:avLst/>
        </a:prstGeom>
        <a:gradFill rotWithShape="0">
          <a:gsLst>
            <a:gs pos="0">
              <a:schemeClr val="accent5">
                <a:alpha val="50000"/>
                <a:hueOff val="17770"/>
                <a:satOff val="477"/>
                <a:lumOff val="-16732"/>
                <a:alphaOff val="0"/>
                <a:shade val="51000"/>
                <a:satMod val="130000"/>
              </a:schemeClr>
            </a:gs>
            <a:gs pos="80000">
              <a:schemeClr val="accent5">
                <a:alpha val="50000"/>
                <a:hueOff val="17770"/>
                <a:satOff val="477"/>
                <a:lumOff val="-16732"/>
                <a:alphaOff val="0"/>
                <a:shade val="93000"/>
                <a:satMod val="130000"/>
              </a:schemeClr>
            </a:gs>
            <a:gs pos="100000">
              <a:schemeClr val="accent5">
                <a:alpha val="50000"/>
                <a:hueOff val="17770"/>
                <a:satOff val="477"/>
                <a:lumOff val="-1673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sp>
    <dsp:sp modelId="{11F65C71-148D-4F09-BB11-6D2DE8A1263C}">
      <dsp:nvSpPr>
        <dsp:cNvPr id="0" name=""/>
        <dsp:cNvSpPr/>
      </dsp:nvSpPr>
      <dsp:spPr>
        <a:xfrm>
          <a:off x="3689474" y="2561245"/>
          <a:ext cx="552241" cy="552374"/>
        </a:xfrm>
        <a:prstGeom prst="ellipse">
          <a:avLst/>
        </a:prstGeom>
        <a:gradFill rotWithShape="0">
          <a:gsLst>
            <a:gs pos="0">
              <a:schemeClr val="accent5">
                <a:alpha val="50000"/>
                <a:hueOff val="26655"/>
                <a:satOff val="716"/>
                <a:lumOff val="-25098"/>
                <a:alphaOff val="0"/>
                <a:shade val="51000"/>
                <a:satMod val="130000"/>
              </a:schemeClr>
            </a:gs>
            <a:gs pos="80000">
              <a:schemeClr val="accent5">
                <a:alpha val="50000"/>
                <a:hueOff val="26655"/>
                <a:satOff val="716"/>
                <a:lumOff val="-25098"/>
                <a:alphaOff val="0"/>
                <a:shade val="93000"/>
                <a:satMod val="130000"/>
              </a:schemeClr>
            </a:gs>
            <a:gs pos="100000">
              <a:schemeClr val="accent5">
                <a:alpha val="50000"/>
                <a:hueOff val="26655"/>
                <a:satOff val="716"/>
                <a:lumOff val="-25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sp>
    <dsp:sp modelId="{7A7B45CE-F33F-4BD4-B8AA-849CCC3700A7}">
      <dsp:nvSpPr>
        <dsp:cNvPr id="0" name=""/>
        <dsp:cNvSpPr/>
      </dsp:nvSpPr>
      <dsp:spPr>
        <a:xfrm>
          <a:off x="896127" y="4947180"/>
          <a:ext cx="3621283" cy="95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ln>
                <a:solidFill>
                  <a:schemeClr val="tx1"/>
                </a:solidFill>
              </a:ln>
              <a:solidFill>
                <a:schemeClr val="tx1">
                  <a:lumMod val="75000"/>
                  <a:lumOff val="25000"/>
                </a:schemeClr>
              </a:solidFill>
              <a:latin typeface="Calibri" panose="020F0502020204030204" pitchFamily="34" charset="0"/>
              <a:cs typeface="Calibri" panose="020F0502020204030204" pitchFamily="34" charset="0"/>
            </a:rPr>
            <a:t>Mission</a:t>
          </a:r>
        </a:p>
      </dsp:txBody>
      <dsp:txXfrm>
        <a:off x="896127" y="4947180"/>
        <a:ext cx="3621283" cy="954181"/>
      </dsp:txXfrm>
    </dsp:sp>
  </dsp:spTree>
</dsp:drawing>
</file>

<file path=ppt/diagrams/layout1.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tags" Target="../tags/tag18.xml"/><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2"/>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3177" tIns="46589" rIns="93177" bIns="46589" rtlCol="0" anchor="b"/>
          <a:lstStyle>
            <a:lvl1pPr algn="r">
              <a:defRPr sz="1200"/>
            </a:lvl1pPr>
          </a:lstStyle>
          <a:p>
            <a:fld id="{B53687D0-3D4C-43DA-8806-907DA90ADBE4}" type="slidenum">
              <a:rPr lang="en-US" smtClean="0">
                <a:latin typeface="Times New Roman" panose="02020603050405020304" pitchFamily="18" charset="0"/>
                <a:cs typeface="Times New Roman" panose="02020603050405020304" pitchFamily="18" charset="0"/>
              </a:rPr>
              <a:t>‹#›</a:t>
            </a:fld>
            <a:endParaRPr lang="en-US" dirty="0">
              <a:latin typeface="Times New Roman" panose="02020603050405020304" pitchFamily="18" charset="0"/>
              <a:cs typeface="Times New Roman" panose="02020603050405020304" pitchFamily="18" charset="0"/>
            </a:endParaRPr>
          </a:p>
        </p:txBody>
      </p:sp>
    </p:spTree>
    <p:custDataLst>
      <p:tags r:id="rId2"/>
    </p:custDataLst>
    <p:extLst>
      <p:ext uri="{BB962C8B-B14F-4D97-AF65-F5344CB8AC3E}">
        <p14:creationId xmlns:p14="http://schemas.microsoft.com/office/powerpoint/2010/main" val="2044542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2"/>
            <a:ext cx="3037840" cy="463407"/>
          </a:xfrm>
          <a:prstGeom prst="rect">
            <a:avLst/>
          </a:prstGeom>
        </p:spPr>
        <p:txBody>
          <a:bodyPr vert="horz" lIns="93177" tIns="46589" rIns="93177" bIns="46589" rtlCol="0"/>
          <a:lstStyle>
            <a:lvl1pPr algn="r">
              <a:defRPr sz="1200"/>
            </a:lvl1pPr>
          </a:lstStyle>
          <a:p>
            <a:fld id="{7E72F115-AD8F-46F5-887A-A160C59175C5}" type="datetimeFigureOut">
              <a:rPr lang="en-US" smtClean="0"/>
              <a:t>4/24/2018</a:t>
            </a:fld>
            <a:endParaRPr lang="en-US"/>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44861"/>
            <a:ext cx="5608320" cy="363670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37840" cy="46340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70"/>
            <a:ext cx="3037840" cy="463406"/>
          </a:xfrm>
          <a:prstGeom prst="rect">
            <a:avLst/>
          </a:prstGeom>
        </p:spPr>
        <p:txBody>
          <a:bodyPr vert="horz" lIns="93177" tIns="46589" rIns="93177" bIns="46589" rtlCol="0" anchor="b"/>
          <a:lstStyle>
            <a:lvl1pPr algn="r">
              <a:defRPr sz="1200"/>
            </a:lvl1pPr>
          </a:lstStyle>
          <a:p>
            <a:fld id="{82F9D1ED-7966-401C-A69E-6018AFA028EA}" type="slidenum">
              <a:rPr lang="en-US" smtClean="0"/>
              <a:t>‹#›</a:t>
            </a:fld>
            <a:endParaRPr lang="en-US"/>
          </a:p>
        </p:txBody>
      </p:sp>
    </p:spTree>
    <p:extLst>
      <p:ext uri="{BB962C8B-B14F-4D97-AF65-F5344CB8AC3E}">
        <p14:creationId xmlns:p14="http://schemas.microsoft.com/office/powerpoint/2010/main" val="290025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all for being here today!</a:t>
            </a:r>
            <a:r>
              <a:rPr lang="en-US" sz="1200" kern="1200" baseline="0" dirty="0">
                <a:solidFill>
                  <a:schemeClr val="tx1"/>
                </a:solidFill>
                <a:effectLst/>
                <a:latin typeface="+mn-lt"/>
                <a:ea typeface="+mn-ea"/>
                <a:cs typeface="+mn-cs"/>
              </a:rPr>
              <a:t> ASHRM’s board and staff are unable to join us because they are currently all at ASHRM Academy in New Orleans. I was asked to deliver this presentation on their behalf to help make sure that you are all aware of the resources that ASHRM has created to help you be more successful in your risk management career. </a:t>
            </a:r>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1</a:t>
            </a:fld>
            <a:endParaRPr lang="en-US"/>
          </a:p>
        </p:txBody>
      </p:sp>
    </p:spTree>
    <p:extLst>
      <p:ext uri="{BB962C8B-B14F-4D97-AF65-F5344CB8AC3E}">
        <p14:creationId xmlns:p14="http://schemas.microsoft.com/office/powerpoint/2010/main" val="99653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t>
            </a:r>
            <a:r>
              <a:rPr lang="en-US" b="0" baseline="0" dirty="0"/>
              <a:t>American Society for Healthcare Risk Management was founded in 1980 to provide</a:t>
            </a:r>
            <a:r>
              <a:rPr lang="en-US" b="0" dirty="0"/>
              <a:t> support, information and collaboration for professionals in this</a:t>
            </a:r>
            <a:r>
              <a:rPr lang="en-US" b="0" baseline="0" dirty="0"/>
              <a:t> field</a:t>
            </a:r>
            <a:r>
              <a:rPr lang="en-US" b="0" dirty="0"/>
              <a:t>. </a:t>
            </a:r>
            <a:br>
              <a:rPr lang="en-US" b="0" dirty="0"/>
            </a:br>
            <a:br>
              <a:rPr lang="en-US" b="0" dirty="0"/>
            </a:br>
            <a:r>
              <a:rPr lang="en-US" b="0" dirty="0"/>
              <a:t>ASHRM is a Professional Membership Group of the American Hospital Association, with more than 6,000 individual</a:t>
            </a:r>
            <a:r>
              <a:rPr lang="en-US" b="0" baseline="0" dirty="0"/>
              <a:t> </a:t>
            </a:r>
            <a:r>
              <a:rPr lang="en-US" b="0" dirty="0"/>
              <a:t>members and 36 independent</a:t>
            </a:r>
            <a:r>
              <a:rPr lang="en-US" b="0" baseline="0" dirty="0"/>
              <a:t> </a:t>
            </a:r>
            <a:r>
              <a:rPr lang="en-US" b="0" dirty="0"/>
              <a:t>chapters. Its</a:t>
            </a:r>
            <a:r>
              <a:rPr lang="en-US" b="0" baseline="0" dirty="0"/>
              <a:t> membership has grown to include not just risk managers but also patient safety and quality officers, insurers, lawyers, consultants and more.</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fld id="{E95D5677-3D71-44DE-95CF-039957E0B481}" type="slidenum">
              <a:rPr lang="en-US" smtClean="0"/>
              <a:t>2</a:t>
            </a:fld>
            <a:endParaRPr lang="en-US"/>
          </a:p>
        </p:txBody>
      </p:sp>
    </p:spTree>
    <p:extLst>
      <p:ext uri="{BB962C8B-B14F-4D97-AF65-F5344CB8AC3E}">
        <p14:creationId xmlns:p14="http://schemas.microsoft.com/office/powerpoint/2010/main" val="943673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ASHRM works daily with its members, chapters, the AHA, and industry partners to realize its mission:</a:t>
            </a:r>
            <a:r>
              <a:rPr lang="en-US" sz="1200" kern="1200" baseline="0" dirty="0">
                <a:solidFill>
                  <a:schemeClr val="tx1"/>
                </a:solidFill>
                <a:effectLst/>
                <a:latin typeface="+mn-lt"/>
                <a:ea typeface="+mn-ea"/>
                <a:cs typeface="+mn-cs"/>
              </a:rPr>
              <a:t> to </a:t>
            </a:r>
            <a:r>
              <a:rPr lang="en-US" sz="1200" kern="1200" dirty="0">
                <a:solidFill>
                  <a:schemeClr val="tx1"/>
                </a:solidFill>
                <a:effectLst/>
                <a:latin typeface="+mn-lt"/>
                <a:ea typeface="+mn-ea"/>
                <a:cs typeface="+mn-cs"/>
              </a:rPr>
              <a:t> advance patient safety, reduce uncertainty, and maximize value through management of risk across the healthcare enterprise.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Providing healthcare in the United States requires that organizations and individuals</a:t>
            </a:r>
            <a:r>
              <a:rPr lang="en-US" sz="1200" kern="1200" baseline="0" dirty="0">
                <a:solidFill>
                  <a:schemeClr val="tx1"/>
                </a:solidFill>
                <a:effectLst/>
                <a:latin typeface="+mn-lt"/>
                <a:ea typeface="+mn-ea"/>
                <a:cs typeface="+mn-cs"/>
              </a:rPr>
              <a:t> be informed, prepared, and also nimble</a:t>
            </a:r>
            <a:r>
              <a:rPr lang="en-US" sz="1200" kern="1200" dirty="0">
                <a:solidFill>
                  <a:schemeClr val="tx1"/>
                </a:solidFill>
                <a:effectLst/>
                <a:latin typeface="+mn-lt"/>
                <a:ea typeface="+mn-ea"/>
                <a:cs typeface="+mn-cs"/>
              </a:rPr>
              <a:t>. Regardless of our role, each of us certainly feels challenged to improve our organizations and the healthcare system. When you challenge your organization to innovate, and to improve, then YOU are an example of ASHRM’s vision. This is true leadership and we know that each of our members are exhibiting that every day. Like you, ASHRM is working to show leadership by assisting its members, chapters and collaborators to improve the practice of risk management.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ASHRM accomplishes</a:t>
            </a:r>
            <a:r>
              <a:rPr lang="en-US" sz="1200" kern="1200" baseline="0" dirty="0">
                <a:solidFill>
                  <a:schemeClr val="tx1"/>
                </a:solidFill>
                <a:effectLst/>
                <a:latin typeface="+mn-lt"/>
                <a:ea typeface="+mn-ea"/>
                <a:cs typeface="+mn-cs"/>
              </a:rPr>
              <a:t> it’s vision of </a:t>
            </a:r>
            <a:r>
              <a:rPr lang="en-US" sz="1200" kern="1200" dirty="0">
                <a:solidFill>
                  <a:schemeClr val="tx1"/>
                </a:solidFill>
                <a:effectLst/>
                <a:latin typeface="+mn-lt"/>
                <a:ea typeface="+mn-ea"/>
                <a:cs typeface="+mn-cs"/>
              </a:rPr>
              <a:t>maintaining its place as the leader in advancing safe and trusted healthcare by making these</a:t>
            </a:r>
            <a:r>
              <a:rPr lang="en-US" sz="1200" kern="1200" baseline="0" dirty="0">
                <a:solidFill>
                  <a:schemeClr val="tx1"/>
                </a:solidFill>
                <a:effectLst/>
                <a:latin typeface="+mn-lt"/>
                <a:ea typeface="+mn-ea"/>
                <a:cs typeface="+mn-cs"/>
              </a:rPr>
              <a:t> ideas</a:t>
            </a:r>
            <a:r>
              <a:rPr lang="en-US" sz="1200" kern="1200" dirty="0">
                <a:solidFill>
                  <a:schemeClr val="tx1"/>
                </a:solidFill>
                <a:effectLst/>
                <a:latin typeface="+mn-lt"/>
                <a:ea typeface="+mn-ea"/>
                <a:cs typeface="+mn-cs"/>
              </a:rPr>
              <a:t> the core of everything it does.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3</a:t>
            </a:fld>
            <a:endParaRPr lang="en-US"/>
          </a:p>
        </p:txBody>
      </p:sp>
    </p:spTree>
    <p:extLst>
      <p:ext uri="{BB962C8B-B14F-4D97-AF65-F5344CB8AC3E}">
        <p14:creationId xmlns:p14="http://schemas.microsoft.com/office/powerpoint/2010/main" val="554940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realize its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mission and vision, ASHRM ha</a:t>
            </a:r>
            <a:r>
              <a:rPr lang="en-US" sz="1200" kern="1200" baseline="0" dirty="0">
                <a:solidFill>
                  <a:schemeClr val="tx1"/>
                </a:solidFill>
                <a:effectLst/>
                <a:latin typeface="+mn-lt"/>
                <a:ea typeface="+mn-ea"/>
                <a:cs typeface="+mn-cs"/>
              </a:rPr>
              <a:t>s created a </a:t>
            </a:r>
            <a:r>
              <a:rPr lang="en-US" sz="1200" kern="1200" dirty="0">
                <a:solidFill>
                  <a:schemeClr val="tx1"/>
                </a:solidFill>
                <a:effectLst/>
                <a:latin typeface="+mn-lt"/>
                <a:ea typeface="+mn-ea"/>
                <a:cs typeface="+mn-cs"/>
              </a:rPr>
              <a:t>strategic plan</a:t>
            </a:r>
            <a:r>
              <a:rPr lang="en-US" sz="1200" kern="1200" baseline="0" dirty="0">
                <a:solidFill>
                  <a:schemeClr val="tx1"/>
                </a:solidFill>
                <a:effectLst/>
                <a:latin typeface="+mn-lt"/>
                <a:ea typeface="+mn-ea"/>
                <a:cs typeface="+mn-cs"/>
              </a:rPr>
              <a:t> with </a:t>
            </a:r>
            <a:r>
              <a:rPr lang="en-US" sz="1200" kern="1200" dirty="0">
                <a:solidFill>
                  <a:schemeClr val="tx1"/>
                </a:solidFill>
                <a:effectLst/>
                <a:latin typeface="+mn-lt"/>
                <a:ea typeface="+mn-ea"/>
                <a:cs typeface="+mn-cs"/>
              </a:rPr>
              <a:t>four goal areas: Governance &amp; Operations, Patient Safety, Enterprise Risk Management, and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Arial" panose="020B0604020202020204" pitchFamily="34" charset="0"/>
                <a:cs typeface="Arial" panose="020B0604020202020204" pitchFamily="34" charset="0"/>
              </a:rPr>
              <a:t>The</a:t>
            </a:r>
            <a:r>
              <a:rPr lang="en-US" sz="1200" baseline="0" dirty="0">
                <a:solidFill>
                  <a:schemeClr val="tx1">
                    <a:lumMod val="75000"/>
                    <a:lumOff val="25000"/>
                  </a:schemeClr>
                </a:solidFill>
                <a:latin typeface="Arial" panose="020B0604020202020204" pitchFamily="34" charset="0"/>
                <a:cs typeface="Arial" panose="020B0604020202020204" pitchFamily="34" charset="0"/>
              </a:rPr>
              <a:t> first of these four goals, ensuring effective governance and operational infrastructure, is largely internal- this is ASHRM’s commitment to being a good steward of member dollars and interests.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lumMod val="75000"/>
                  <a:lumOff val="2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lumOff val="25000"/>
                  </a:schemeClr>
                </a:solidFill>
                <a:latin typeface="Arial" panose="020B0604020202020204" pitchFamily="34" charset="0"/>
                <a:cs typeface="Arial" panose="020B0604020202020204" pitchFamily="34" charset="0"/>
              </a:rPr>
              <a:t>The remainder of this presentation will focus primarily on the three externally impactful goals: enterprise risk management, patient safety and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2F9D1ED-7966-401C-A69E-6018AFA028EA}" type="slidenum">
              <a:rPr lang="en-US" smtClean="0"/>
              <a:t>4</a:t>
            </a:fld>
            <a:endParaRPr lang="en-US"/>
          </a:p>
        </p:txBody>
      </p:sp>
    </p:spTree>
    <p:extLst>
      <p:ext uri="{BB962C8B-B14F-4D97-AF65-F5344CB8AC3E}">
        <p14:creationId xmlns:p14="http://schemas.microsoft.com/office/powerpoint/2010/main" val="1673645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lumOff val="25000"/>
                  </a:schemeClr>
                </a:solidFill>
                <a:latin typeface="Arial" panose="020B0604020202020204" pitchFamily="34" charset="0"/>
                <a:cs typeface="Arial" panose="020B0604020202020204" pitchFamily="34" charset="0"/>
              </a:rPr>
              <a:t>ASHRM provides not only the every day tools that </a:t>
            </a:r>
            <a:r>
              <a:rPr lang="en-US" sz="1200" u="sng" baseline="0" dirty="0">
                <a:solidFill>
                  <a:schemeClr val="tx1">
                    <a:lumMod val="75000"/>
                    <a:lumOff val="25000"/>
                  </a:schemeClr>
                </a:solidFill>
                <a:latin typeface="Arial" panose="020B0604020202020204" pitchFamily="34" charset="0"/>
                <a:cs typeface="Arial" panose="020B0604020202020204" pitchFamily="34" charset="0"/>
              </a:rPr>
              <a:t>you</a:t>
            </a:r>
            <a:r>
              <a:rPr lang="en-US" sz="1200" baseline="0" dirty="0">
                <a:solidFill>
                  <a:schemeClr val="tx1">
                    <a:lumMod val="75000"/>
                    <a:lumOff val="25000"/>
                  </a:schemeClr>
                </a:solidFill>
                <a:latin typeface="Arial" panose="020B0604020202020204" pitchFamily="34" charset="0"/>
                <a:cs typeface="Arial" panose="020B0604020202020204" pitchFamily="34" charset="0"/>
              </a:rPr>
              <a:t> need to manage risk and improve patient safety, but also the means for you to excel in your career and for our membership to advance the entire profession.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lumMod val="75000"/>
                  <a:lumOff val="2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lumMod val="75000"/>
                    <a:lumOff val="25000"/>
                  </a:schemeClr>
                </a:solidFill>
                <a:latin typeface="Arial" panose="020B0604020202020204" pitchFamily="34" charset="0"/>
                <a:cs typeface="Arial" panose="020B0604020202020204" pitchFamily="34" charset="0"/>
              </a:rPr>
              <a:t>This is accomplished through the development of programs, publications, and advocacy efforts that support the goals of the strategic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lumMod val="75000"/>
                  <a:lumOff val="2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lumMod val="75000"/>
                  <a:lumOff val="2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5</a:t>
            </a:fld>
            <a:endParaRPr lang="en-US"/>
          </a:p>
        </p:txBody>
      </p:sp>
    </p:spTree>
    <p:extLst>
      <p:ext uri="{BB962C8B-B14F-4D97-AF65-F5344CB8AC3E}">
        <p14:creationId xmlns:p14="http://schemas.microsoft.com/office/powerpoint/2010/main" val="2038852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lumMod val="75000"/>
                    <a:lumOff val="25000"/>
                  </a:schemeClr>
                </a:solidFill>
              </a:rPr>
              <a:t>ASHRM</a:t>
            </a:r>
            <a:r>
              <a:rPr lang="en-US" baseline="0" dirty="0">
                <a:solidFill>
                  <a:schemeClr val="tx1">
                    <a:lumMod val="75000"/>
                    <a:lumOff val="25000"/>
                  </a:schemeClr>
                </a:solidFill>
              </a:rPr>
              <a:t> is dedicated to f</a:t>
            </a:r>
            <a:r>
              <a:rPr lang="en-US" dirty="0">
                <a:solidFill>
                  <a:schemeClr val="tx1">
                    <a:lumMod val="75000"/>
                    <a:lumOff val="25000"/>
                  </a:schemeClr>
                </a:solidFill>
              </a:rPr>
              <a:t>acilitating effective decision making in the healthcare industry through the application of enterprise risk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ERM promotes a comprehensive organizational framework for making decisions which maximize value by managing risk and uncertainty. </a:t>
            </a:r>
            <a:endParaRPr lang="en-US" dirty="0">
              <a:solidFill>
                <a:schemeClr val="tx1">
                  <a:lumMod val="75000"/>
                  <a:lumOff val="25000"/>
                </a:schemeClr>
              </a:solidFill>
            </a:endParaRPr>
          </a:p>
          <a:p>
            <a:endParaRPr lang="en-US" dirty="0"/>
          </a:p>
          <a:p>
            <a:r>
              <a:rPr lang="en-US" dirty="0"/>
              <a:t>ERM implementation is becoming</a:t>
            </a:r>
            <a:r>
              <a:rPr lang="en-US" baseline="0" dirty="0"/>
              <a:t> more commonplace </a:t>
            </a:r>
            <a:r>
              <a:rPr lang="en-US" dirty="0"/>
              <a:t>in healthcare organizations. But, we</a:t>
            </a:r>
            <a:r>
              <a:rPr lang="en-US" baseline="0" dirty="0"/>
              <a:t> </a:t>
            </a:r>
            <a:r>
              <a:rPr lang="en-US" dirty="0"/>
              <a:t>still lag behind large organizations in other</a:t>
            </a:r>
            <a:r>
              <a:rPr lang="en-US" baseline="0" dirty="0"/>
              <a:t> fields, such as financial management</a:t>
            </a:r>
            <a:r>
              <a:rPr lang="en-US" dirty="0"/>
              <a:t>. Although many healthcare risk management professionals implement ERM strategies for new initiative</a:t>
            </a:r>
            <a:r>
              <a:rPr lang="en-US" baseline="0" dirty="0"/>
              <a:t>s </a:t>
            </a:r>
            <a:r>
              <a:rPr lang="en-US" dirty="0"/>
              <a:t>(particularly to manage clinical risk), they fail to advance ERM strategies on an organization-wide basis, and thus miss tremendous opportunity to increase or create value. Recognizing the elements necessary for ERM program development and embedding those elements in the enterprise is central to program success and sustainability. </a:t>
            </a:r>
          </a:p>
          <a:p>
            <a:endParaRPr lang="en-US" dirty="0"/>
          </a:p>
          <a:p>
            <a:r>
              <a:rPr lang="en-US" dirty="0"/>
              <a:t>ASHRM</a:t>
            </a:r>
            <a:r>
              <a:rPr lang="en-US" baseline="0" dirty="0"/>
              <a:t> has created a catalog of resources meant to help bolster ERM efforts, and address risk within eight crucial domains: operational, clinical, legal, strategic, hazards, technology, finances, and human capital.</a:t>
            </a:r>
            <a:endParaRPr lang="en-US"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6</a:t>
            </a:fld>
            <a:endParaRPr lang="en-US"/>
          </a:p>
        </p:txBody>
      </p:sp>
    </p:spTree>
    <p:extLst>
      <p:ext uri="{BB962C8B-B14F-4D97-AF65-F5344CB8AC3E}">
        <p14:creationId xmlns:p14="http://schemas.microsoft.com/office/powerpoint/2010/main" val="3351753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ASHRM is excited to showcase</a:t>
            </a:r>
            <a:r>
              <a:rPr lang="en-US" sz="1200" kern="1200" baseline="0" dirty="0">
                <a:solidFill>
                  <a:schemeClr val="tx1"/>
                </a:solidFill>
                <a:effectLst/>
                <a:latin typeface="+mn-lt"/>
                <a:ea typeface="+mn-ea"/>
                <a:cs typeface="+mn-cs"/>
              </a:rPr>
              <a:t> a new book this year-</a:t>
            </a:r>
            <a:r>
              <a:rPr lang="en-US" sz="1200" kern="1200" dirty="0">
                <a:solidFill>
                  <a:schemeClr val="tx1"/>
                </a:solidFill>
                <a:effectLst/>
                <a:latin typeface="+mn-lt"/>
                <a:ea typeface="+mn-ea"/>
                <a:cs typeface="+mn-cs"/>
              </a:rPr>
              <a:t> Health Care Risk Management Fundamentals: The </a:t>
            </a:r>
            <a:r>
              <a:rPr lang="en-US" sz="1200" u="sng" kern="1200" dirty="0">
                <a:solidFill>
                  <a:schemeClr val="tx1"/>
                </a:solidFill>
                <a:effectLst/>
                <a:latin typeface="+mn-lt"/>
                <a:ea typeface="+mn-ea"/>
                <a:cs typeface="+mn-cs"/>
              </a:rPr>
              <a:t>essential</a:t>
            </a:r>
            <a:r>
              <a:rPr lang="en-US" sz="1200" kern="1200" dirty="0">
                <a:solidFill>
                  <a:schemeClr val="tx1"/>
                </a:solidFill>
                <a:effectLst/>
                <a:latin typeface="+mn-lt"/>
                <a:ea typeface="+mn-ea"/>
                <a:cs typeface="+mn-cs"/>
              </a:rPr>
              <a:t> resource for risk management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health care. This book is intended to illuminate all the domains of ERM and allow you to understand the risks associated with the moving parts of an entire organization.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Fundamentals book is part of ASHRM’s continuous effort to address the needs of our diverse membership. Risk managers are not typically content experts in the functions of ALL departments that may encounter risk throughout an organization. But, in order to be a resource to a </a:t>
            </a:r>
            <a:r>
              <a:rPr lang="en-US" sz="1200" u="sng" kern="1200" dirty="0">
                <a:solidFill>
                  <a:schemeClr val="tx1"/>
                </a:solidFill>
                <a:effectLst/>
                <a:latin typeface="+mn-lt"/>
                <a:ea typeface="+mn-ea"/>
                <a:cs typeface="+mn-cs"/>
              </a:rPr>
              <a:t>variety</a:t>
            </a:r>
            <a:r>
              <a:rPr lang="en-US" sz="1200" kern="1200" dirty="0">
                <a:solidFill>
                  <a:schemeClr val="tx1"/>
                </a:solidFill>
                <a:effectLst/>
                <a:latin typeface="+mn-lt"/>
                <a:ea typeface="+mn-ea"/>
                <a:cs typeface="+mn-cs"/>
              </a:rPr>
              <a:t> of departments, you have to have a certain level of familiarity with the issues that they may experience.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useful for both newcomers to the field, who need a solid foundation of knowledge to build upon, and veterans, who may need to gain a base level of understanding in areas of the field with which they are less familiar. We hope that the Fundamentals will become the backbone of your risk management library, giving you a starting point to address any number of issues across the enterprise.</a:t>
            </a:r>
          </a:p>
        </p:txBody>
      </p:sp>
    </p:spTree>
    <p:extLst>
      <p:ext uri="{BB962C8B-B14F-4D97-AF65-F5344CB8AC3E}">
        <p14:creationId xmlns:p14="http://schemas.microsoft.com/office/powerpoint/2010/main" val="1965105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ASHRM has structured our publications, courses, and other resources to provide both breadth and depth within our educational catalog. Our successful Playbook series is a great example of our commitment to give you the</a:t>
            </a:r>
            <a:r>
              <a:rPr lang="en-US" sz="1200" kern="1200" baseline="0" dirty="0">
                <a:solidFill>
                  <a:schemeClr val="tx1"/>
                </a:solidFill>
                <a:effectLst/>
                <a:latin typeface="+mn-lt"/>
                <a:ea typeface="+mn-ea"/>
                <a:cs typeface="+mn-cs"/>
              </a:rPr>
              <a:t> materials you need to dive in to every aspect of risk management and many of the playbooks focus on the ERM domains that ASHRM has identified</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ASHRM’s </a:t>
            </a:r>
            <a:r>
              <a:rPr lang="en-US" sz="1200" kern="1200" dirty="0">
                <a:solidFill>
                  <a:schemeClr val="tx1"/>
                </a:solidFill>
                <a:effectLst/>
                <a:latin typeface="+mn-lt"/>
                <a:ea typeface="+mn-ea"/>
                <a:cs typeface="+mn-cs"/>
              </a:rPr>
              <a:t>Physician Office,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Risk Financing, and Obstetrical Risk</a:t>
            </a:r>
            <a:r>
              <a:rPr lang="en-US" sz="1200" kern="1200" baseline="0" dirty="0">
                <a:solidFill>
                  <a:schemeClr val="tx1"/>
                </a:solidFill>
                <a:effectLst/>
                <a:latin typeface="+mn-lt"/>
                <a:ea typeface="+mn-ea"/>
                <a:cs typeface="+mn-cs"/>
              </a:rPr>
              <a:t> Management </a:t>
            </a:r>
            <a:r>
              <a:rPr lang="en-US" sz="1200" kern="1200" dirty="0">
                <a:solidFill>
                  <a:schemeClr val="tx1"/>
                </a:solidFill>
                <a:effectLst/>
                <a:latin typeface="+mn-lt"/>
                <a:ea typeface="+mn-ea"/>
                <a:cs typeface="+mn-cs"/>
              </a:rPr>
              <a:t>Playbooks have all</a:t>
            </a:r>
            <a:r>
              <a:rPr lang="en-US" sz="1200" kern="1200" baseline="0" dirty="0">
                <a:solidFill>
                  <a:schemeClr val="tx1"/>
                </a:solidFill>
                <a:effectLst/>
                <a:latin typeface="+mn-lt"/>
                <a:ea typeface="+mn-ea"/>
                <a:cs typeface="+mn-cs"/>
              </a:rPr>
              <a:t> been released in the last two years. And, </a:t>
            </a:r>
            <a:r>
              <a:rPr lang="en-US" sz="1200" kern="1200" dirty="0">
                <a:solidFill>
                  <a:schemeClr val="tx1"/>
                </a:solidFill>
                <a:effectLst/>
                <a:latin typeface="+mn-lt"/>
                <a:ea typeface="+mn-ea"/>
                <a:cs typeface="+mn-cs"/>
              </a:rPr>
              <a:t>another new resource will be</a:t>
            </a:r>
            <a:r>
              <a:rPr lang="en-US" sz="1200" kern="1200" baseline="0" dirty="0">
                <a:solidFill>
                  <a:schemeClr val="tx1"/>
                </a:solidFill>
                <a:effectLst/>
                <a:latin typeface="+mn-lt"/>
                <a:ea typeface="+mn-ea"/>
                <a:cs typeface="+mn-cs"/>
              </a:rPr>
              <a:t> available soon</a:t>
            </a:r>
            <a:r>
              <a:rPr lang="en-US" sz="1200" kern="1200" dirty="0">
                <a:solidFill>
                  <a:schemeClr val="tx1"/>
                </a:solidFill>
                <a:effectLst/>
                <a:latin typeface="+mn-lt"/>
                <a:ea typeface="+mn-ea"/>
                <a:cs typeface="+mn-cs"/>
              </a:rPr>
              <a:t>: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Claims &amp; Litigation Playbook comes out </a:t>
            </a:r>
            <a:r>
              <a:rPr lang="en-US" sz="1200" kern="1200" baseline="0" dirty="0">
                <a:solidFill>
                  <a:schemeClr val="tx1"/>
                </a:solidFill>
                <a:effectLst/>
                <a:latin typeface="+mn-lt"/>
                <a:ea typeface="+mn-ea"/>
                <a:cs typeface="+mn-cs"/>
              </a:rPr>
              <a:t>this summer!</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024612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ASHRM’s ERM Playbook has been an invaluable addition to our resource catalog and the ERM toolkit now includes a quick reference that outlines the framework for ERM, including guiding principles and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domains.  We also offer an ERM Readiness Assessment Questionnaire, which will help you evaluate the readiness of your organization to implement ERM practices.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ASHRM has also produced a guide for hospital Boards &amp; trustees to help them understand the value of ERM, the role the risk manager plays, and where their hospital is on the journey.  This has been delivered electronically to trustees in AHA-member hospitals and health systems.  Please consider using this tool and sharing it with others in your organization to help executive leaders understand how you can be an important resource for them and to make sure that you have a seat at</a:t>
            </a:r>
            <a:r>
              <a:rPr lang="en-US" sz="1200" kern="1200" baseline="0" dirty="0">
                <a:solidFill>
                  <a:schemeClr val="tx1"/>
                </a:solidFill>
                <a:effectLst/>
                <a:latin typeface="+mn-lt"/>
                <a:ea typeface="+mn-ea"/>
                <a:cs typeface="+mn-cs"/>
              </a:rPr>
              <a:t> the table BEFORE a crisis occurs</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9</a:t>
            </a:fld>
            <a:endParaRPr lang="en-US"/>
          </a:p>
        </p:txBody>
      </p:sp>
    </p:spTree>
    <p:extLst>
      <p:ext uri="{BB962C8B-B14F-4D97-AF65-F5344CB8AC3E}">
        <p14:creationId xmlns:p14="http://schemas.microsoft.com/office/powerpoint/2010/main" val="2143156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And, for those that are ready to put theory to practice, ASHRM offers the ERM </a:t>
            </a:r>
            <a:r>
              <a:rPr lang="en-US" sz="1200" b="0" i="0" kern="1200" dirty="0">
                <a:solidFill>
                  <a:schemeClr val="tx1"/>
                </a:solidFill>
                <a:effectLst/>
                <a:latin typeface="+mn-lt"/>
                <a:ea typeface="+mn-ea"/>
                <a:cs typeface="+mn-cs"/>
              </a:rPr>
              <a:t>Certificate Program: an insightful road map that prepares healthcare risk management professionals to balance risks with rewards.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unique blended learning program provides a three-prong approach to ERM: concepts, strategies, and application. The program begins online, where participants work both independently and collaboratively to </a:t>
            </a:r>
            <a:r>
              <a:rPr lang="en-US" sz="1200" b="0" i="0" kern="1200" baseline="0" dirty="0">
                <a:solidFill>
                  <a:schemeClr val="tx1"/>
                </a:solidFill>
                <a:effectLst/>
                <a:latin typeface="+mn-lt"/>
                <a:ea typeface="+mn-ea"/>
                <a:cs typeface="+mn-cs"/>
              </a:rPr>
              <a:t>explore </a:t>
            </a:r>
            <a:r>
              <a:rPr lang="en-US" sz="1200" b="0" i="0" kern="1200" dirty="0">
                <a:solidFill>
                  <a:schemeClr val="tx1"/>
                </a:solidFill>
                <a:effectLst/>
                <a:latin typeface="+mn-lt"/>
                <a:ea typeface="+mn-ea"/>
                <a:cs typeface="+mn-cs"/>
              </a:rPr>
              <a:t>ERM concepts and strategies. Next, participants and ERM faculty meet in</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person to engage in discussion, review case studies and learn</a:t>
            </a:r>
            <a:r>
              <a:rPr lang="en-US" sz="1200" b="0" i="0" kern="1200" baseline="0" dirty="0">
                <a:solidFill>
                  <a:schemeClr val="tx1"/>
                </a:solidFill>
                <a:effectLst/>
                <a:latin typeface="+mn-lt"/>
                <a:ea typeface="+mn-ea"/>
                <a:cs typeface="+mn-cs"/>
              </a:rPr>
              <a:t> about </a:t>
            </a:r>
            <a:r>
              <a:rPr lang="en-US" sz="1200" b="0" i="0" kern="1200" dirty="0">
                <a:solidFill>
                  <a:schemeClr val="tx1"/>
                </a:solidFill>
                <a:effectLst/>
                <a:latin typeface="+mn-lt"/>
                <a:ea typeface="+mn-ea"/>
                <a:cs typeface="+mn-cs"/>
              </a:rPr>
              <a:t>practical application. Lastly, the program concludes with</a:t>
            </a:r>
            <a:r>
              <a:rPr lang="en-US" sz="1200" b="0" i="0" kern="1200" baseline="0" dirty="0">
                <a:solidFill>
                  <a:schemeClr val="tx1"/>
                </a:solidFill>
                <a:effectLst/>
                <a:latin typeface="+mn-lt"/>
                <a:ea typeface="+mn-ea"/>
                <a:cs typeface="+mn-cs"/>
              </a:rPr>
              <a:t> a follow up online component to</a:t>
            </a:r>
            <a:r>
              <a:rPr lang="en-US" sz="1200" b="0" i="0" kern="1200" dirty="0">
                <a:solidFill>
                  <a:schemeClr val="tx1"/>
                </a:solidFill>
                <a:effectLst/>
                <a:latin typeface="+mn-lt"/>
                <a:ea typeface="+mn-ea"/>
                <a:cs typeface="+mn-cs"/>
              </a:rPr>
              <a:t> allow for ongoing communication and collaboration as participants</a:t>
            </a:r>
            <a:r>
              <a:rPr lang="en-US" sz="1200" b="0" i="0" kern="1200" baseline="0" dirty="0">
                <a:solidFill>
                  <a:schemeClr val="tx1"/>
                </a:solidFill>
                <a:effectLst/>
                <a:latin typeface="+mn-lt"/>
                <a:ea typeface="+mn-ea"/>
                <a:cs typeface="+mn-cs"/>
              </a:rPr>
              <a:t> put theory to practice back home</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re are two sessions of this program each year in the spring and fall. Visit the ASHRM website to learn more!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10</a:t>
            </a:fld>
            <a:endParaRPr lang="en-US"/>
          </a:p>
        </p:txBody>
      </p:sp>
    </p:spTree>
    <p:extLst>
      <p:ext uri="{BB962C8B-B14F-4D97-AF65-F5344CB8AC3E}">
        <p14:creationId xmlns:p14="http://schemas.microsoft.com/office/powerpoint/2010/main" val="251399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ASHRM’s next goal</a:t>
            </a:r>
            <a:r>
              <a:rPr lang="en-US" baseline="0" dirty="0"/>
              <a:t> is to advance patient safety through a value-driven approach. </a:t>
            </a:r>
            <a:r>
              <a:rPr lang="en-US" sz="1200" kern="1200" dirty="0">
                <a:solidFill>
                  <a:schemeClr val="tx1"/>
                </a:solidFill>
                <a:effectLst/>
                <a:latin typeface="+mn-lt"/>
                <a:ea typeface="+mn-ea"/>
                <a:cs typeface="+mn-cs"/>
              </a:rPr>
              <a:t>We accomplish this, in part, by leading and supporting our members’ ability to implement patient safety practices and by</a:t>
            </a:r>
            <a:r>
              <a:rPr lang="en-US" sz="1200" kern="1200" baseline="0" dirty="0">
                <a:solidFill>
                  <a:schemeClr val="tx1"/>
                </a:solidFill>
                <a:effectLst/>
                <a:latin typeface="+mn-lt"/>
                <a:ea typeface="+mn-ea"/>
                <a:cs typeface="+mn-cs"/>
              </a:rPr>
              <a:t> recognizing excellence in patient safety</a:t>
            </a:r>
            <a:r>
              <a:rPr lang="en-US" sz="1200" kern="1200" dirty="0">
                <a:solidFill>
                  <a:schemeClr val="tx1"/>
                </a:solidFill>
                <a:effectLst/>
                <a:latin typeface="+mn-lt"/>
                <a:ea typeface="+mn-ea"/>
                <a:cs typeface="+mn-cs"/>
              </a:rPr>
              <a:t>.</a:t>
            </a:r>
          </a:p>
          <a:p>
            <a:endParaRPr lang="en-US" b="1"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11</a:t>
            </a:fld>
            <a:endParaRPr lang="en-US"/>
          </a:p>
        </p:txBody>
      </p:sp>
    </p:spTree>
    <p:extLst>
      <p:ext uri="{BB962C8B-B14F-4D97-AF65-F5344CB8AC3E}">
        <p14:creationId xmlns:p14="http://schemas.microsoft.com/office/powerpoint/2010/main" val="1125457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Patient Safety Playbook will help you utilize data and metrics to support patient safety and risk reduction programs and initiatives.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Root Cause Analysis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Playbook provides guidance on methods for standardizing the RCA process to assist health care organizations in achieving sustainable results and preventing recurrence of serious safety events.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Finally, the RCA Team Member Guide and Facilitator Guide build upon the framework provided in the RCA Playbook.  These workbooks are intended to help risk managers extend their reach during the RCA process and to assist participants to be effective team members.</a:t>
            </a: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12</a:t>
            </a:fld>
            <a:endParaRPr lang="en-US"/>
          </a:p>
        </p:txBody>
      </p:sp>
    </p:spTree>
    <p:extLst>
      <p:ext uri="{BB962C8B-B14F-4D97-AF65-F5344CB8AC3E}">
        <p14:creationId xmlns:p14="http://schemas.microsoft.com/office/powerpoint/2010/main" val="70662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your</a:t>
            </a:r>
            <a:r>
              <a:rPr lang="en-US" sz="1200" kern="1200" baseline="0" dirty="0">
                <a:solidFill>
                  <a:schemeClr val="tx1"/>
                </a:solidFill>
                <a:effectLst/>
                <a:latin typeface="+mn-lt"/>
                <a:ea typeface="+mn-ea"/>
                <a:cs typeface="+mn-cs"/>
              </a:rPr>
              <a:t> facility is doing outstanding work in the area of patient safety, please consider nominating your team for t</a:t>
            </a:r>
            <a:r>
              <a:rPr lang="en-US" sz="1200" kern="1200" dirty="0">
                <a:solidFill>
                  <a:schemeClr val="tx1"/>
                </a:solidFill>
                <a:effectLst/>
                <a:latin typeface="+mn-lt"/>
                <a:ea typeface="+mn-ea"/>
                <a:cs typeface="+mn-cs"/>
              </a:rPr>
              <a:t>he ASHRM Patient Safety Award,</a:t>
            </a:r>
            <a:r>
              <a:rPr lang="en-US" sz="1200" kern="1200" baseline="0" dirty="0">
                <a:solidFill>
                  <a:schemeClr val="tx1"/>
                </a:solidFill>
                <a:effectLst/>
                <a:latin typeface="+mn-lt"/>
                <a:ea typeface="+mn-ea"/>
                <a:cs typeface="+mn-cs"/>
              </a:rPr>
              <a:t> which was established </a:t>
            </a:r>
            <a:r>
              <a:rPr lang="en-US" sz="1200" kern="1200" dirty="0">
                <a:solidFill>
                  <a:schemeClr val="tx1"/>
                </a:solidFill>
                <a:effectLst/>
                <a:latin typeface="+mn-lt"/>
                <a:ea typeface="+mn-ea"/>
                <a:cs typeface="+mn-cs"/>
              </a:rPr>
              <a:t>to recognize organizational excellence and celebrate the efforts of risk management professionals in promoting patient safety across the health care enterprise. The </a:t>
            </a:r>
            <a:r>
              <a:rPr lang="en-US" sz="1200" kern="1200" baseline="0" dirty="0">
                <a:solidFill>
                  <a:schemeClr val="tx1"/>
                </a:solidFill>
                <a:effectLst/>
                <a:latin typeface="+mn-lt"/>
                <a:ea typeface="+mn-ea"/>
                <a:cs typeface="+mn-cs"/>
              </a:rPr>
              <a:t>deadline is coming up on June 1 so, if you are interested in submitting a nomination, please take a look at the ASHRM website as soon as possible. The award will be announced at the ASHRM Annual Conference in October.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13</a:t>
            </a:fld>
            <a:endParaRPr lang="en-US"/>
          </a:p>
        </p:txBody>
      </p:sp>
    </p:spTree>
    <p:extLst>
      <p:ext uri="{BB962C8B-B14F-4D97-AF65-F5344CB8AC3E}">
        <p14:creationId xmlns:p14="http://schemas.microsoft.com/office/powerpoint/2010/main" val="3136404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ASHRM’s next goal is Leadership. To be an influential</a:t>
            </a:r>
            <a:r>
              <a:rPr lang="en-US" baseline="0" dirty="0"/>
              <a:t> leader in healthcare enterprise risk management, ASHRM offers a variety of services that are meant to advance the field and support the professional development of our members.</a:t>
            </a:r>
            <a:endParaRPr lang="en-US"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14</a:t>
            </a:fld>
            <a:endParaRPr lang="en-US"/>
          </a:p>
        </p:txBody>
      </p:sp>
    </p:spTree>
    <p:extLst>
      <p:ext uri="{BB962C8B-B14F-4D97-AF65-F5344CB8AC3E}">
        <p14:creationId xmlns:p14="http://schemas.microsoft.com/office/powerpoint/2010/main" val="3933646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w="9525"/>
        </p:spPr>
        <p:txBody>
          <a:bodyPr/>
          <a:lstStyle/>
          <a:p>
            <a:r>
              <a:rPr lang="en-US" sz="1200" b="0" i="0" kern="1200" dirty="0">
                <a:solidFill>
                  <a:schemeClr val="tx1"/>
                </a:solidFill>
                <a:effectLst/>
                <a:latin typeface="+mn-lt"/>
                <a:ea typeface="+mn-ea"/>
                <a:cs typeface="+mn-cs"/>
              </a:rPr>
              <a:t>ASHRM regularly</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concerns</a:t>
            </a:r>
            <a:r>
              <a:rPr lang="en-US" sz="1200" b="0" i="0" kern="1200" baseline="0" dirty="0">
                <a:solidFill>
                  <a:schemeClr val="tx1"/>
                </a:solidFill>
                <a:effectLst/>
                <a:latin typeface="+mn-lt"/>
                <a:ea typeface="+mn-ea"/>
                <a:cs typeface="+mn-cs"/>
              </a:rPr>
              <a:t> itself with advocacy</a:t>
            </a:r>
            <a:r>
              <a:rPr lang="en-US" sz="1200" b="0" i="0" kern="1200" dirty="0">
                <a:solidFill>
                  <a:schemeClr val="tx1"/>
                </a:solidFill>
                <a:effectLst/>
                <a:latin typeface="+mn-lt"/>
                <a:ea typeface="+mn-ea"/>
                <a:cs typeface="+mn-cs"/>
              </a:rPr>
              <a:t> issues which affect the risk management profession, such as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patient safety, HIPAA, and disaster preparedness.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2017, the ASHRM Advocacy Task Force spent a day working on your behalf to ensure that the AHA’s Advocacy Team in Washington has</a:t>
            </a:r>
            <a:r>
              <a:rPr lang="en-US" sz="1200" kern="1200" baseline="0" dirty="0">
                <a:solidFill>
                  <a:schemeClr val="tx1"/>
                </a:solidFill>
                <a:effectLst/>
                <a:latin typeface="+mn-lt"/>
                <a:ea typeface="+mn-ea"/>
                <a:cs typeface="+mn-cs"/>
              </a:rPr>
              <a:t> a good grasp of the </a:t>
            </a:r>
            <a:r>
              <a:rPr lang="en-US" sz="1200" kern="1200" dirty="0">
                <a:solidFill>
                  <a:schemeClr val="tx1"/>
                </a:solidFill>
                <a:effectLst/>
                <a:latin typeface="+mn-lt"/>
                <a:ea typeface="+mn-ea"/>
                <a:cs typeface="+mn-cs"/>
              </a:rPr>
              <a:t>Risk Management perspective to help inform its</a:t>
            </a:r>
            <a:r>
              <a:rPr lang="en-US" sz="1200" kern="1200" baseline="0" dirty="0">
                <a:solidFill>
                  <a:schemeClr val="tx1"/>
                </a:solidFill>
                <a:effectLst/>
                <a:latin typeface="+mn-lt"/>
                <a:ea typeface="+mn-ea"/>
                <a:cs typeface="+mn-cs"/>
              </a:rPr>
              <a:t> work</a:t>
            </a:r>
            <a:r>
              <a:rPr lang="en-US" sz="120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Through our partnership with AHA</a:t>
            </a:r>
            <a:r>
              <a:rPr lang="en-US" sz="1200" b="0" i="0" kern="1200" baseline="0" dirty="0">
                <a:solidFill>
                  <a:schemeClr val="tx1"/>
                </a:solidFill>
                <a:effectLst/>
                <a:latin typeface="+mn-lt"/>
                <a:ea typeface="+mn-ea"/>
                <a:cs typeface="+mn-cs"/>
              </a:rPr>
              <a:t> and its</a:t>
            </a:r>
            <a:r>
              <a:rPr lang="en-US" sz="1200" b="0" i="0" kern="1200" dirty="0">
                <a:solidFill>
                  <a:schemeClr val="tx1"/>
                </a:solidFill>
                <a:effectLst/>
                <a:latin typeface="+mn-lt"/>
                <a:ea typeface="+mn-ea"/>
                <a:cs typeface="+mn-cs"/>
              </a:rPr>
              <a:t> involvement with the Department of Health and Human Services, Joint Commission and state agencies, ASHRM ensures that your voice is heard.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addition</a:t>
            </a:r>
            <a:r>
              <a:rPr lang="en-US" sz="1200" b="0" i="0" kern="1200" baseline="0" dirty="0">
                <a:solidFill>
                  <a:schemeClr val="tx1"/>
                </a:solidFill>
                <a:effectLst/>
                <a:latin typeface="+mn-lt"/>
                <a:ea typeface="+mn-ea"/>
                <a:cs typeface="+mn-cs"/>
              </a:rPr>
              <a:t> to the items on this slide, ASHRM attends industry events, works with the media, and collaborates with other organizations to make certain that risk management considerations are front and center whenever necessary. </a:t>
            </a:r>
            <a:r>
              <a:rPr lang="en-US" sz="1200" kern="1200" dirty="0">
                <a:solidFill>
                  <a:schemeClr val="tx1"/>
                </a:solidFill>
                <a:effectLst/>
                <a:latin typeface="+mn-lt"/>
                <a:ea typeface="+mn-ea"/>
                <a:cs typeface="+mn-cs"/>
              </a:rPr>
              <a:t> </a:t>
            </a:r>
            <a:endParaRPr lang="en-US" dirty="0"/>
          </a:p>
        </p:txBody>
      </p:sp>
    </p:spTree>
    <p:extLst>
      <p:ext uri="{BB962C8B-B14F-4D97-AF65-F5344CB8AC3E}">
        <p14:creationId xmlns:p14="http://schemas.microsoft.com/office/powerpoint/2010/main" val="4212419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part of our effort</a:t>
            </a:r>
            <a:r>
              <a:rPr lang="en-US" baseline="0" dirty="0"/>
              <a:t> to increase awareness of the Healthcare Risk Management field, ASHRM is proud to sponsor Healthcare Risk Management week. </a:t>
            </a:r>
            <a:r>
              <a:rPr lang="en-US" dirty="0"/>
              <a:t>HRM week is a national</a:t>
            </a:r>
            <a:r>
              <a:rPr lang="en-US" baseline="0" dirty="0"/>
              <a:t> campaign to promote awareness of risk management, held during the third week of June each year. Please celebrate and encourage your colleagues to take this moment and educate others about the importance of risk management in healthcare.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Visit www.ASHRM.org/HRMweek to find tools and resources to help you spread the word!</a:t>
            </a:r>
            <a:endParaRPr lang="en-US" dirty="0"/>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16</a:t>
            </a:fld>
            <a:endParaRPr lang="en-US"/>
          </a:p>
        </p:txBody>
      </p:sp>
    </p:spTree>
    <p:extLst>
      <p:ext uri="{BB962C8B-B14F-4D97-AF65-F5344CB8AC3E}">
        <p14:creationId xmlns:p14="http://schemas.microsoft.com/office/powerpoint/2010/main" val="1337462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ASHRM annual conference is its signature event, featuring several keynotes, dozens of breakouts, and a Solution Center where you can go to connect to the vendors that will ensure your success.  This year, the conference will be in Nashville on October 7th through the 10th.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you have not been to ASHRM’s conference before, I highly recommend that you visit www.ASHRM.org/Annual to see what it’s all about. This is the risk management event of the year and you don’t want to miss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Conference registration opens</a:t>
            </a:r>
            <a:r>
              <a:rPr lang="en-US" sz="1200" kern="1200" baseline="0" dirty="0">
                <a:solidFill>
                  <a:schemeClr val="tx1"/>
                </a:solidFill>
                <a:effectLst/>
                <a:latin typeface="+mn-lt"/>
                <a:ea typeface="+mn-ea"/>
                <a:cs typeface="+mn-cs"/>
              </a:rPr>
              <a:t> in just a few weeks so please be on the lookout for more information about this event. Hotel rooms are first-come, first-serve so you’ll want to register early and be in easy walking distance. If you are not yet an ASHRM member, you can apply for membership as part of conference registration. Membership costs the same as the difference between member and nonmember registration- so, members effectively get ALL the benefits of membership PLUS the conference for the same price as nonmembers pay for JUST the conference.</a:t>
            </a:r>
            <a:endParaRPr lang="en-US" dirty="0"/>
          </a:p>
        </p:txBody>
      </p:sp>
      <p:sp>
        <p:nvSpPr>
          <p:cNvPr id="4" name="Slide Number Placeholder 3"/>
          <p:cNvSpPr>
            <a:spLocks noGrp="1"/>
          </p:cNvSpPr>
          <p:nvPr>
            <p:ph type="sldNum" sz="quarter" idx="10"/>
          </p:nvPr>
        </p:nvSpPr>
        <p:spPr/>
        <p:txBody>
          <a:bodyPr/>
          <a:lstStyle/>
          <a:p>
            <a:fld id="{E95D5677-3D71-44DE-95CF-039957E0B481}" type="slidenum">
              <a:rPr lang="en-US" smtClean="0"/>
              <a:t>17</a:t>
            </a:fld>
            <a:endParaRPr lang="en-US"/>
          </a:p>
        </p:txBody>
      </p:sp>
    </p:spTree>
    <p:extLst>
      <p:ext uri="{BB962C8B-B14F-4D97-AF65-F5344CB8AC3E}">
        <p14:creationId xmlns:p14="http://schemas.microsoft.com/office/powerpoint/2010/main" val="297923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for those that are interested in a deeper dive than one can get from breakout sessions, ASHRM offers </a:t>
            </a:r>
            <a:r>
              <a:rPr lang="en-US" sz="1200" kern="1200" dirty="0">
                <a:solidFill>
                  <a:schemeClr val="tx1"/>
                </a:solidFill>
                <a:effectLst/>
                <a:latin typeface="+mn-lt"/>
                <a:ea typeface="+mn-ea"/>
                <a:cs typeface="+mn-cs"/>
              </a:rPr>
              <a:t>an opportunity for risk managers to gain in-depth training on several key</a:t>
            </a:r>
            <a:r>
              <a:rPr lang="en-US" sz="1200" kern="1200" baseline="0" dirty="0">
                <a:solidFill>
                  <a:schemeClr val="tx1"/>
                </a:solidFill>
                <a:effectLst/>
                <a:latin typeface="+mn-lt"/>
                <a:ea typeface="+mn-ea"/>
                <a:cs typeface="+mn-cs"/>
              </a:rPr>
              <a:t> topics</a:t>
            </a:r>
            <a:r>
              <a:rPr lang="en-US" sz="1200" kern="1200" dirty="0">
                <a:solidFill>
                  <a:schemeClr val="tx1"/>
                </a:solidFill>
                <a:effectLst/>
                <a:latin typeface="+mn-lt"/>
                <a:ea typeface="+mn-ea"/>
                <a:cs typeface="+mn-cs"/>
              </a:rPr>
              <a:t>. ASHRM Academy can further your professional development and elevate your resume by</a:t>
            </a:r>
            <a:r>
              <a:rPr lang="en-US" sz="1200" kern="1200" baseline="0" dirty="0">
                <a:solidFill>
                  <a:schemeClr val="tx1"/>
                </a:solidFill>
                <a:effectLst/>
                <a:latin typeface="+mn-lt"/>
                <a:ea typeface="+mn-ea"/>
                <a:cs typeface="+mn-cs"/>
              </a:rPr>
              <a:t> helping you</a:t>
            </a:r>
            <a:r>
              <a:rPr lang="en-US" baseline="0" dirty="0"/>
              <a:t> obtain certificates in Healthcare Risk Management, Enterprise Risk Management, Patient Safety, and Risk Financing. This year’s Academy actually just wrapped up yesterday in New Orleans! More information about Academy 2019 in Phoenix will be released later this year. ASHRM’s CPHRM prep course is also held at this meeting every spring.</a:t>
            </a:r>
            <a:endParaRPr lang="en-US" dirty="0"/>
          </a:p>
        </p:txBody>
      </p:sp>
      <p:sp>
        <p:nvSpPr>
          <p:cNvPr id="4" name="Slide Number Placeholder 3"/>
          <p:cNvSpPr>
            <a:spLocks noGrp="1"/>
          </p:cNvSpPr>
          <p:nvPr>
            <p:ph type="sldNum" sz="quarter" idx="10"/>
          </p:nvPr>
        </p:nvSpPr>
        <p:spPr/>
        <p:txBody>
          <a:bodyPr/>
          <a:lstStyle/>
          <a:p>
            <a:fld id="{E95D5677-3D71-44DE-95CF-039957E0B481}" type="slidenum">
              <a:rPr lang="en-US" smtClean="0"/>
              <a:t>18</a:t>
            </a:fld>
            <a:endParaRPr lang="en-US"/>
          </a:p>
        </p:txBody>
      </p:sp>
    </p:spTree>
    <p:extLst>
      <p:ext uri="{BB962C8B-B14F-4D97-AF65-F5344CB8AC3E}">
        <p14:creationId xmlns:p14="http://schemas.microsoft.com/office/powerpoint/2010/main" val="2698304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ASHRM’s leadership is demonstrated,</a:t>
            </a:r>
            <a:r>
              <a:rPr lang="en-US" sz="1200" kern="1200" baseline="0" dirty="0">
                <a:solidFill>
                  <a:schemeClr val="tx1"/>
                </a:solidFill>
                <a:effectLst/>
                <a:latin typeface="+mn-lt"/>
                <a:ea typeface="+mn-ea"/>
                <a:cs typeface="+mn-cs"/>
              </a:rPr>
              <a:t> in part, by </a:t>
            </a:r>
            <a:r>
              <a:rPr lang="en-US" sz="1200" kern="1200" dirty="0">
                <a:solidFill>
                  <a:schemeClr val="tx1"/>
                </a:solidFill>
                <a:effectLst/>
                <a:latin typeface="+mn-lt"/>
                <a:ea typeface="+mn-ea"/>
                <a:cs typeface="+mn-cs"/>
              </a:rPr>
              <a:t>the number of individuals who are certified and able to use the coveted Certified Professional in Healthcare Risk Management designation.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American Hospital</a:t>
            </a:r>
            <a:r>
              <a:rPr lang="en-US" baseline="0" dirty="0"/>
              <a:t> Association’s Certification arm offers the CPHRM designation for professionals in healthcare risk management to help them distinguish themselves within the profession. ASHRM is proud to provide materials to help test-takers prepare.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sz="1200" b="0" kern="1200" dirty="0">
                <a:solidFill>
                  <a:schemeClr val="tx1"/>
                </a:solidFill>
                <a:effectLst/>
                <a:latin typeface="+mn-lt"/>
                <a:ea typeface="+mn-ea"/>
                <a:cs typeface="+mn-cs"/>
              </a:rPr>
              <a:t>There</a:t>
            </a:r>
            <a:r>
              <a:rPr lang="en-US" sz="1200" b="0" kern="1200" baseline="0" dirty="0">
                <a:solidFill>
                  <a:schemeClr val="tx1"/>
                </a:solidFill>
                <a:effectLst/>
                <a:latin typeface="+mn-lt"/>
                <a:ea typeface="+mn-ea"/>
                <a:cs typeface="+mn-cs"/>
              </a:rPr>
              <a:t> are now over</a:t>
            </a:r>
            <a:r>
              <a:rPr lang="en-US" sz="1200" b="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2,500 </a:t>
            </a:r>
            <a:r>
              <a:rPr lang="en-US" sz="1200" b="0" kern="1200" dirty="0">
                <a:solidFill>
                  <a:schemeClr val="tx1"/>
                </a:solidFill>
                <a:effectLst/>
                <a:latin typeface="+mn-lt"/>
                <a:ea typeface="+mn-ea"/>
                <a:cs typeface="+mn-cs"/>
              </a:rPr>
              <a:t>certified </a:t>
            </a:r>
            <a:r>
              <a:rPr lang="en-US" sz="1200" kern="1200" dirty="0">
                <a:solidFill>
                  <a:schemeClr val="tx1"/>
                </a:solidFill>
                <a:effectLst/>
                <a:latin typeface="+mn-lt"/>
                <a:ea typeface="+mn-ea"/>
                <a:cs typeface="+mn-cs"/>
              </a:rPr>
              <a:t>professionals in healthcare risk management. </a:t>
            </a:r>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19</a:t>
            </a:fld>
            <a:endParaRPr lang="en-US"/>
          </a:p>
        </p:txBody>
      </p:sp>
    </p:spTree>
    <p:extLst>
      <p:ext uri="{BB962C8B-B14F-4D97-AF65-F5344CB8AC3E}">
        <p14:creationId xmlns:p14="http://schemas.microsoft.com/office/powerpoint/2010/main" val="990621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you are interested in obtaining your CPHRM designation, ASHRM is a one-stop shop for study materials. The CPHRM prep course is offered in two formats: live and on-demand. The live meeting is offered twice per year </a:t>
            </a:r>
            <a:r>
              <a:rPr lang="en-US" baseline="0" dirty="0">
                <a:latin typeface="Courier New" panose="02070309020205020404" pitchFamily="49" charset="0"/>
                <a:cs typeface="Courier New" panose="02070309020205020404" pitchFamily="49" charset="0"/>
              </a:rPr>
              <a:t>─ </a:t>
            </a:r>
            <a:r>
              <a:rPr lang="en-US" baseline="0" dirty="0"/>
              <a:t>in the spring and then again in fall as part of the annual meeting pre-conference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ASHRM also has a comprehensive prep guide available to help you study and take practice tests. And, for those that obtain the CPHRM, all ASHRM’s educational activities offer continuing education units to maintain the designation prior to renewal.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Please keep in mind: the exam, all prep materials, and CE offerings are provided at a steep discount to ASHRM members. So, it is most cost effective to purchase a membership prior to going down the CPHRM path. With the discounted purchase of the exam alone, membership will already have paid for itself.</a:t>
            </a:r>
          </a:p>
          <a:p>
            <a:endParaRPr lang="en-US"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20</a:t>
            </a:fld>
            <a:endParaRPr lang="en-US"/>
          </a:p>
        </p:txBody>
      </p:sp>
    </p:spTree>
    <p:extLst>
      <p:ext uri="{BB962C8B-B14F-4D97-AF65-F5344CB8AC3E}">
        <p14:creationId xmlns:p14="http://schemas.microsoft.com/office/powerpoint/2010/main" val="2930581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ASHRM also</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holds 12 to 15 webinars each year,</a:t>
            </a:r>
            <a:r>
              <a:rPr lang="en-US" sz="1200" kern="1200" baseline="0" dirty="0">
                <a:solidFill>
                  <a:schemeClr val="tx1"/>
                </a:solidFill>
                <a:effectLst/>
                <a:latin typeface="+mn-lt"/>
                <a:ea typeface="+mn-ea"/>
                <a:cs typeface="+mn-cs"/>
              </a:rPr>
              <a:t> which are then </a:t>
            </a:r>
            <a:r>
              <a:rPr lang="en-US" baseline="0" dirty="0"/>
              <a:t>permanently archived within ASHRM University, its online learning center. On ASHRM U, you can purchase and view these materials as well as track your continuing education units and print records to help you renew certifications. </a:t>
            </a:r>
            <a:r>
              <a:rPr lang="en-US" sz="1200" kern="1200" dirty="0">
                <a:solidFill>
                  <a:schemeClr val="tx1"/>
                </a:solidFill>
                <a:effectLst/>
                <a:latin typeface="+mn-lt"/>
                <a:ea typeface="+mn-ea"/>
                <a:cs typeface="+mn-cs"/>
              </a:rPr>
              <a:t>There</a:t>
            </a:r>
            <a:r>
              <a:rPr lang="en-US" sz="1200" kern="1200" baseline="0" dirty="0">
                <a:solidFill>
                  <a:schemeClr val="tx1"/>
                </a:solidFill>
                <a:effectLst/>
                <a:latin typeface="+mn-lt"/>
                <a:ea typeface="+mn-ea"/>
                <a:cs typeface="+mn-cs"/>
              </a:rPr>
              <a:t> are more than 85 presentations now available on this platform, including some of ASHRM’s more robust offerings like the CPHRM prep course.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21</a:t>
            </a:fld>
            <a:endParaRPr lang="en-US"/>
          </a:p>
        </p:txBody>
      </p:sp>
    </p:spTree>
    <p:extLst>
      <p:ext uri="{BB962C8B-B14F-4D97-AF65-F5344CB8AC3E}">
        <p14:creationId xmlns:p14="http://schemas.microsoft.com/office/powerpoint/2010/main" val="1400348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ASHRM’s Journal of Healthcare Risk Management, published quarterly, focuses on insightful, peer-reviewed content that relates to patient safety, enterprise risk management, insurance, legal and other timely healthcare risk management issues. </a:t>
            </a:r>
            <a:r>
              <a:rPr lang="en-US" sz="1200" kern="1200" dirty="0">
                <a:solidFill>
                  <a:schemeClr val="tx1"/>
                </a:solidFill>
                <a:effectLst/>
                <a:latin typeface="+mn-lt"/>
                <a:ea typeface="+mn-ea"/>
                <a:cs typeface="+mn-cs"/>
              </a:rPr>
              <a:t>The award-winning Journal continues to evolve and ASHRM has recently begun offering</a:t>
            </a:r>
            <a:r>
              <a:rPr lang="en-US" sz="1200" kern="1200" baseline="0" dirty="0">
                <a:solidFill>
                  <a:schemeClr val="tx1"/>
                </a:solidFill>
                <a:effectLst/>
                <a:latin typeface="+mn-lt"/>
                <a:ea typeface="+mn-ea"/>
                <a:cs typeface="+mn-cs"/>
              </a:rPr>
              <a:t> continuing education credits for reading articles. To obtain credit, readers just visit ASHRM University and take a quick quiz for 1 credit per featured article.</a:t>
            </a: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313742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ASHRM Exchange continues to be one of the most popular and valuable offerings that ASHRM provides to its members. This is because ASHRM’s best member benefit is </a:t>
            </a:r>
            <a:r>
              <a:rPr lang="en-US" u="sng" baseline="0" dirty="0"/>
              <a:t>the members themselves</a:t>
            </a:r>
            <a:r>
              <a:rPr lang="en-US" baseline="0" dirty="0"/>
              <a:t>! </a:t>
            </a:r>
          </a:p>
          <a:p>
            <a:endParaRPr lang="en-US" baseline="0" dirty="0"/>
          </a:p>
          <a:p>
            <a:r>
              <a:rPr lang="en-US" baseline="0" dirty="0"/>
              <a:t>If you have access to ASHRM Exchange, you are never alone. The generosity and collegiality of the risk management community knows no bounds. Every day ASHRM members pose thoughtful questions and share helpful tools via this exclusive online discussion board. More than 10,000 conversations have occurred on Exchange and there are more than 500 tools, resources, and templates available in the library. If you are not taking advantage of this opportunity to learn from your peers every day, you are missing out! </a:t>
            </a:r>
            <a:endParaRPr lang="en-US" dirty="0"/>
          </a:p>
        </p:txBody>
      </p:sp>
      <p:sp>
        <p:nvSpPr>
          <p:cNvPr id="4" name="Slide Number Placeholder 3"/>
          <p:cNvSpPr>
            <a:spLocks noGrp="1"/>
          </p:cNvSpPr>
          <p:nvPr>
            <p:ph type="sldNum" sz="quarter" idx="10"/>
          </p:nvPr>
        </p:nvSpPr>
        <p:spPr/>
        <p:txBody>
          <a:bodyPr/>
          <a:lstStyle/>
          <a:p>
            <a:fld id="{E95D5677-3D71-44DE-95CF-039957E0B481}" type="slidenum">
              <a:rPr lang="en-US" smtClean="0"/>
              <a:t>23</a:t>
            </a:fld>
            <a:endParaRPr lang="en-US"/>
          </a:p>
        </p:txBody>
      </p:sp>
    </p:spTree>
    <p:extLst>
      <p:ext uri="{BB962C8B-B14F-4D97-AF65-F5344CB8AC3E}">
        <p14:creationId xmlns:p14="http://schemas.microsoft.com/office/powerpoint/2010/main" val="3125858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ASHRM’s forum features regular articles from experts in </a:t>
            </a:r>
            <a:r>
              <a:rPr lang="en-US" sz="1200" b="0" i="0" kern="1200" dirty="0">
                <a:solidFill>
                  <a:schemeClr val="tx1"/>
                </a:solidFill>
                <a:effectLst/>
                <a:latin typeface="+mn-lt"/>
                <a:ea typeface="+mn-ea"/>
                <a:cs typeface="+mn-cs"/>
              </a:rPr>
              <a:t>Patient safety,  Enterprise risk management, Health technology, Claims and litigation, and more. You</a:t>
            </a:r>
            <a:r>
              <a:rPr lang="en-US" sz="1200" b="0" i="0" kern="1200" baseline="0" dirty="0">
                <a:solidFill>
                  <a:schemeClr val="tx1"/>
                </a:solidFill>
                <a:effectLst/>
                <a:latin typeface="+mn-lt"/>
                <a:ea typeface="+mn-ea"/>
                <a:cs typeface="+mn-cs"/>
              </a:rPr>
              <a:t> can s</a:t>
            </a:r>
            <a:r>
              <a:rPr lang="en-US" sz="1200" b="0" i="0" kern="1200" dirty="0">
                <a:solidFill>
                  <a:schemeClr val="tx1"/>
                </a:solidFill>
                <a:effectLst/>
                <a:latin typeface="+mn-lt"/>
                <a:ea typeface="+mn-ea"/>
                <a:cs typeface="+mn-cs"/>
              </a:rPr>
              <a:t>tay</a:t>
            </a:r>
            <a:r>
              <a:rPr lang="en-US" sz="1200" b="0" i="0" kern="1200" baseline="0" dirty="0">
                <a:solidFill>
                  <a:schemeClr val="tx1"/>
                </a:solidFill>
                <a:effectLst/>
                <a:latin typeface="+mn-lt"/>
                <a:ea typeface="+mn-ea"/>
                <a:cs typeface="+mn-cs"/>
              </a:rPr>
              <a:t> on top of the latest and greatest in the field of risk management by checking the Forum website or subscribing to ASHRM’s </a:t>
            </a:r>
            <a:r>
              <a:rPr lang="en-US" sz="1200" b="0" i="0" kern="1200" baseline="0" dirty="0" err="1">
                <a:solidFill>
                  <a:schemeClr val="tx1"/>
                </a:solidFill>
                <a:effectLst/>
                <a:latin typeface="+mn-lt"/>
                <a:ea typeface="+mn-ea"/>
                <a:cs typeface="+mn-cs"/>
              </a:rPr>
              <a:t>eNews</a:t>
            </a:r>
            <a:r>
              <a:rPr lang="en-US" sz="1200" b="0" i="0" kern="1200" baseline="0" dirty="0">
                <a:solidFill>
                  <a:schemeClr val="tx1"/>
                </a:solidFill>
                <a:effectLst/>
                <a:latin typeface="+mn-lt"/>
                <a:ea typeface="+mn-ea"/>
                <a:cs typeface="+mn-cs"/>
              </a:rPr>
              <a:t> using the signup button on our homepage.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F9D1ED-7966-401C-A69E-6018AFA028EA}" type="slidenum">
              <a:rPr lang="en-US" smtClean="0"/>
              <a:t>24</a:t>
            </a:fld>
            <a:endParaRPr lang="en-US"/>
          </a:p>
        </p:txBody>
      </p:sp>
    </p:spTree>
    <p:extLst>
      <p:ext uri="{BB962C8B-B14F-4D97-AF65-F5344CB8AC3E}">
        <p14:creationId xmlns:p14="http://schemas.microsoft.com/office/powerpoint/2010/main" val="350369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ASHRM’s vendors</a:t>
            </a:r>
            <a:r>
              <a:rPr lang="en-US" baseline="0" dirty="0"/>
              <a:t> directory provides a searchable database of risk management services and products. This guide will help you quickly find technology solutions, professional services, products that improve patient safety, and more.</a:t>
            </a:r>
            <a:endParaRPr lang="en-US" dirty="0"/>
          </a:p>
        </p:txBody>
      </p:sp>
      <p:sp>
        <p:nvSpPr>
          <p:cNvPr id="4" name="Slide Number Placeholder 3"/>
          <p:cNvSpPr>
            <a:spLocks noGrp="1"/>
          </p:cNvSpPr>
          <p:nvPr>
            <p:ph type="sldNum" sz="quarter" idx="10"/>
          </p:nvPr>
        </p:nvSpPr>
        <p:spPr/>
        <p:txBody>
          <a:bodyPr/>
          <a:lstStyle/>
          <a:p>
            <a:pPr>
              <a:defRPr/>
            </a:pPr>
            <a:fld id="{CB126493-7356-4549-8B88-694364529C3E}" type="slidenum">
              <a:rPr lang="en-US" smtClean="0"/>
              <a:pPr>
                <a:defRPr/>
              </a:pPr>
              <a:t>25</a:t>
            </a:fld>
            <a:endParaRPr lang="en-US"/>
          </a:p>
        </p:txBody>
      </p:sp>
    </p:spTree>
    <p:extLst>
      <p:ext uri="{BB962C8B-B14F-4D97-AF65-F5344CB8AC3E}">
        <p14:creationId xmlns:p14="http://schemas.microsoft.com/office/powerpoint/2010/main" val="2267353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You can find or post a job,</a:t>
            </a:r>
            <a:r>
              <a:rPr lang="en-US" sz="1200" b="0" i="0" u="none" strike="noStrike"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watch career advice videos, and download cover letter and résumé templates using ASHRM</a:t>
            </a:r>
            <a:r>
              <a:rPr lang="en-US" sz="1200" b="0" i="0" kern="1200" baseline="0" dirty="0">
                <a:solidFill>
                  <a:schemeClr val="tx1"/>
                </a:solidFill>
                <a:effectLst/>
                <a:latin typeface="+mn-lt"/>
                <a:ea typeface="+mn-ea"/>
                <a:cs typeface="+mn-cs"/>
              </a:rPr>
              <a:t>’s career center. </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ASHRM is one of approximately 300 organizations that collectively make up the National Healthcare Career Network.  This means that your job search keywords will also pull jobs from the career centers of the other participating healthcare organizations. So, instead of just seeing the nurse executive jobs that have been posted to ASHRM’s job board, you will also see nurse executive jobs that have been posted to OTHER participating job boards in the network. </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The opposite is true for employers as well- when you post a job, you are posting to qualified job seekers all over the National Healthcare Career Network. Once again, ASHRM’s connection help propel to the result you’re looking for!</a:t>
            </a:r>
          </a:p>
        </p:txBody>
      </p:sp>
      <p:sp>
        <p:nvSpPr>
          <p:cNvPr id="4" name="Slide Number Placeholder 3"/>
          <p:cNvSpPr>
            <a:spLocks noGrp="1"/>
          </p:cNvSpPr>
          <p:nvPr>
            <p:ph type="sldNum" sz="quarter" idx="10"/>
          </p:nvPr>
        </p:nvSpPr>
        <p:spPr/>
        <p:txBody>
          <a:bodyPr/>
          <a:lstStyle/>
          <a:p>
            <a:fld id="{82F9D1ED-7966-401C-A69E-6018AFA028EA}" type="slidenum">
              <a:rPr lang="en-US" smtClean="0"/>
              <a:t>26</a:t>
            </a:fld>
            <a:endParaRPr lang="en-US"/>
          </a:p>
        </p:txBody>
      </p:sp>
    </p:spTree>
    <p:extLst>
      <p:ext uri="{BB962C8B-B14F-4D97-AF65-F5344CB8AC3E}">
        <p14:creationId xmlns:p14="http://schemas.microsoft.com/office/powerpoint/2010/main" val="2021759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Finally, ASHRM demonstrates</a:t>
            </a:r>
            <a:r>
              <a:rPr lang="en-US" sz="1200" kern="1200" baseline="0" dirty="0">
                <a:solidFill>
                  <a:schemeClr val="tx1"/>
                </a:solidFill>
                <a:effectLst/>
                <a:latin typeface="+mn-lt"/>
                <a:ea typeface="+mn-ea"/>
                <a:cs typeface="+mn-cs"/>
              </a:rPr>
              <a:t> its leadership by maintaining a web presence that helps us stay connected, increase awareness, and provide support to healthcare colleagues around the world. </a:t>
            </a:r>
            <a:r>
              <a:rPr lang="en-US" sz="1200" kern="1200" dirty="0">
                <a:solidFill>
                  <a:schemeClr val="tx1"/>
                </a:solidFill>
                <a:effectLst/>
                <a:latin typeface="+mn-lt"/>
                <a:ea typeface="+mn-ea"/>
                <a:cs typeface="+mn-cs"/>
              </a:rPr>
              <a:t>If you have any</a:t>
            </a:r>
            <a:r>
              <a:rPr lang="en-US" sz="1200" kern="1200" baseline="0" dirty="0">
                <a:solidFill>
                  <a:schemeClr val="tx1"/>
                </a:solidFill>
                <a:effectLst/>
                <a:latin typeface="+mn-lt"/>
                <a:ea typeface="+mn-ea"/>
                <a:cs typeface="+mn-cs"/>
              </a:rPr>
              <a:t> questions about ASHRM’s resources or this presentation, I invite you to visit the website at www.ASHRM.org for more information or to follow ASHRM on social media for daily updates.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all for joining us here today. On behalf</a:t>
            </a:r>
            <a:r>
              <a:rPr lang="en-US" sz="1200" kern="1200" baseline="0" dirty="0">
                <a:solidFill>
                  <a:schemeClr val="tx1"/>
                </a:solidFill>
                <a:effectLst/>
                <a:latin typeface="+mn-lt"/>
                <a:ea typeface="+mn-ea"/>
                <a:cs typeface="+mn-cs"/>
              </a:rPr>
              <a:t> of ASHRM, I hope you have a wonderful </a:t>
            </a:r>
            <a:r>
              <a:rPr lang="en-US" sz="1200" kern="1200" dirty="0">
                <a:solidFill>
                  <a:schemeClr val="tx1"/>
                </a:solidFill>
                <a:effectLst/>
                <a:latin typeface="+mn-lt"/>
                <a:ea typeface="+mn-ea"/>
                <a:cs typeface="+mn-cs"/>
              </a:rPr>
              <a:t>conference! </a:t>
            </a:r>
          </a:p>
          <a:p>
            <a:endParaRPr lang="en-US" b="1" baseline="0" dirty="0"/>
          </a:p>
        </p:txBody>
      </p:sp>
      <p:sp>
        <p:nvSpPr>
          <p:cNvPr id="4" name="Slide Number Placeholder 3"/>
          <p:cNvSpPr>
            <a:spLocks noGrp="1"/>
          </p:cNvSpPr>
          <p:nvPr>
            <p:ph type="sldNum" sz="quarter" idx="10"/>
          </p:nvPr>
        </p:nvSpPr>
        <p:spPr/>
        <p:txBody>
          <a:bodyPr/>
          <a:lstStyle/>
          <a:p>
            <a:fld id="{E95D5677-3D71-44DE-95CF-039957E0B481}" type="slidenum">
              <a:rPr lang="en-US" smtClean="0"/>
              <a:t>27</a:t>
            </a:fld>
            <a:endParaRPr lang="en-US"/>
          </a:p>
        </p:txBody>
      </p:sp>
    </p:spTree>
    <p:extLst>
      <p:ext uri="{BB962C8B-B14F-4D97-AF65-F5344CB8AC3E}">
        <p14:creationId xmlns:p14="http://schemas.microsoft.com/office/powerpoint/2010/main" val="297327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048CE0-4C06-4570-AFCF-89CF932CE74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363221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048CE0-4C06-4570-AFCF-89CF932CE74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141550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048CE0-4C06-4570-AFCF-89CF932CE74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243034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048CE0-4C06-4570-AFCF-89CF932CE74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1757452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048CE0-4C06-4570-AFCF-89CF932CE747}" type="datetimeFigureOut">
              <a:rPr lang="en-US" smtClean="0"/>
              <a:t>4/24/2018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3679870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048CE0-4C06-4570-AFCF-89CF932CE747}" type="datetimeFigureOut">
              <a:rPr lang="en-US" smtClean="0"/>
              <a:t>4/24/2018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184558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48CE0-4C06-4570-AFCF-89CF932CE747}" type="datetimeFigureOut">
              <a:rPr lang="en-US" smtClean="0"/>
              <a:t>4/24/2018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2503360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048CE0-4C06-4570-AFCF-89CF932CE74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484536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048CE0-4C06-4570-AFCF-89CF932CE74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1593996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048CE0-4C06-4570-AFCF-89CF932CE74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251540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048CE0-4C06-4570-AFCF-89CF932CE74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6F5C-BE5D-4E19-94FC-AAF59F83FB43}" type="slidenum">
              <a:rPr lang="en-US" smtClean="0"/>
              <a:t>‹#›</a:t>
            </a:fld>
            <a:endParaRPr lang="en-US"/>
          </a:p>
        </p:txBody>
      </p:sp>
    </p:spTree>
    <p:extLst>
      <p:ext uri="{BB962C8B-B14F-4D97-AF65-F5344CB8AC3E}">
        <p14:creationId xmlns:p14="http://schemas.microsoft.com/office/powerpoint/2010/main" val="1551321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57600" y="228600"/>
            <a:ext cx="8046720" cy="914400"/>
          </a:xfrm>
        </p:spPr>
        <p:txBody>
          <a:bodyPr/>
          <a:lstStyle>
            <a:lvl1pPr algn="r">
              <a:defRPr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87680" y="1600200"/>
            <a:ext cx="1121664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tx1">
                    <a:tint val="75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329595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971800"/>
            <a:ext cx="10972800" cy="1143000"/>
          </a:xfrm>
        </p:spPr>
        <p:txBody>
          <a:bodyPr anchor="t" anchorCtr="0">
            <a:normAutofit/>
          </a:bodyPr>
          <a:lstStyle>
            <a:lvl1pPr algn="ctr">
              <a:defRPr sz="4000"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219200" y="4343400"/>
            <a:ext cx="9753600" cy="914400"/>
          </a:xfrm>
        </p:spPr>
        <p:txBody>
          <a:bodyPr anchor="t" anchorCtr="0"/>
          <a:lstStyle>
            <a:lvl1pPr marL="0" indent="0" algn="ctr">
              <a:buNone/>
              <a:defRPr b="1">
                <a:solidFill>
                  <a:srgbClr val="566B8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ustDataLst>
      <p:tags r:id="rId1"/>
    </p:custDataLst>
    <p:extLst>
      <p:ext uri="{BB962C8B-B14F-4D97-AF65-F5344CB8AC3E}">
        <p14:creationId xmlns:p14="http://schemas.microsoft.com/office/powerpoint/2010/main" val="2390408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p:cNvSpPr>
            <a:spLocks noGrp="1"/>
          </p:cNvSpPr>
          <p:nvPr>
            <p:ph type="ctrTitle"/>
          </p:nvPr>
        </p:nvSpPr>
        <p:spPr>
          <a:xfrm>
            <a:off x="609600" y="2971800"/>
            <a:ext cx="10972800" cy="1143000"/>
          </a:xfrm>
        </p:spPr>
        <p:txBody>
          <a:bodyPr anchor="t" anchorCtr="0">
            <a:normAutofit/>
          </a:bodyPr>
          <a:lstStyle>
            <a:lvl1pPr algn="ctr">
              <a:defRPr sz="4000"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Subtitle 2"/>
          <p:cNvSpPr>
            <a:spLocks noGrp="1"/>
          </p:cNvSpPr>
          <p:nvPr>
            <p:ph type="subTitle" idx="1"/>
          </p:nvPr>
        </p:nvSpPr>
        <p:spPr>
          <a:xfrm>
            <a:off x="1219200" y="4343400"/>
            <a:ext cx="9753600" cy="914400"/>
          </a:xfrm>
        </p:spPr>
        <p:txBody>
          <a:bodyPr anchor="t" anchorCtr="0"/>
          <a:lstStyle>
            <a:lvl1pPr marL="0" indent="0" algn="ctr">
              <a:buNone/>
              <a:defRPr b="1">
                <a:solidFill>
                  <a:srgbClr val="566B8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ustDataLst>
      <p:tags r:id="rId1"/>
    </p:custDataLst>
    <p:extLst>
      <p:ext uri="{BB962C8B-B14F-4D97-AF65-F5344CB8AC3E}">
        <p14:creationId xmlns:p14="http://schemas.microsoft.com/office/powerpoint/2010/main" val="1324611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87680" y="1600201"/>
            <a:ext cx="5384800" cy="4525963"/>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600201"/>
            <a:ext cx="5384800" cy="4525963"/>
          </a:xfrm>
        </p:spPr>
        <p:txBody>
          <a:bodyPr/>
          <a:lstStyle>
            <a:lvl1pPr>
              <a:defRPr sz="24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215108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3" name="Text Placeholder 2"/>
          <p:cNvSpPr>
            <a:spLocks noGrp="1"/>
          </p:cNvSpPr>
          <p:nvPr>
            <p:ph type="body" idx="1"/>
          </p:nvPr>
        </p:nvSpPr>
        <p:spPr>
          <a:xfrm>
            <a:off x="487680" y="1600200"/>
            <a:ext cx="5364480" cy="822960"/>
          </a:xfrm>
        </p:spPr>
        <p:txBody>
          <a:bodyPr anchor="ctr" anchorCtr="0"/>
          <a:lstStyle>
            <a:lvl1pPr marL="0" indent="0">
              <a:buNone/>
              <a:defRPr lang="en-US" sz="2600" b="1" kern="1200" cap="none" baseline="0" dirty="0" smtClean="0">
                <a:solidFill>
                  <a:srgbClr val="566B87"/>
                </a:solidFill>
                <a:latin typeface="Arial" panose="020B0604020202020204" pitchFamily="34" charset="0"/>
                <a:ea typeface="+mj-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87680" y="2468880"/>
            <a:ext cx="5364480" cy="3627120"/>
          </a:xfrm>
        </p:spPr>
        <p:txBody>
          <a:bodyPr/>
          <a:lstStyle>
            <a:lvl1pPr>
              <a:defRPr sz="2400"/>
            </a:lvl1pPr>
            <a:lvl2pPr>
              <a:defRPr sz="22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00200"/>
            <a:ext cx="5364480" cy="822960"/>
          </a:xfrm>
        </p:spPr>
        <p:txBody>
          <a:bodyPr anchor="ctr" anchorCtr="0"/>
          <a:lstStyle>
            <a:lvl1pPr marL="0" indent="0">
              <a:buNone/>
              <a:defRPr lang="en-US" sz="2600" b="1" kern="1200" cap="none" baseline="0" dirty="0" smtClean="0">
                <a:solidFill>
                  <a:srgbClr val="566B87"/>
                </a:solidFill>
                <a:latin typeface="Arial" panose="020B0604020202020204" pitchFamily="34" charset="0"/>
                <a:ea typeface="+mj-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600"/>
              </a:spcBef>
              <a:buSzPct val="80000"/>
              <a:buFont typeface="Arial" panose="020B0604020202020204" pitchFamily="34" charset="0"/>
              <a:buNone/>
            </a:pPr>
            <a:r>
              <a:rPr lang="en-US"/>
              <a:t>Edit Master text styles</a:t>
            </a:r>
          </a:p>
        </p:txBody>
      </p:sp>
      <p:sp>
        <p:nvSpPr>
          <p:cNvPr id="6" name="Content Placeholder 5"/>
          <p:cNvSpPr>
            <a:spLocks noGrp="1"/>
          </p:cNvSpPr>
          <p:nvPr>
            <p:ph sz="quarter" idx="4"/>
          </p:nvPr>
        </p:nvSpPr>
        <p:spPr>
          <a:xfrm>
            <a:off x="6339840" y="2468880"/>
            <a:ext cx="5364480" cy="3627120"/>
          </a:xfrm>
        </p:spPr>
        <p:txBody>
          <a:bodyPr/>
          <a:lstStyle>
            <a:lvl1pPr>
              <a:defRPr sz="2400"/>
            </a:lvl1pPr>
            <a:lvl2pPr>
              <a:defRPr sz="22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p:cNvSpPr>
            <a:spLocks noGrp="1"/>
          </p:cNvSpPr>
          <p:nvPr>
            <p:ph type="sldNum" sz="quarter" idx="10"/>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394581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6"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2378983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4108166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0972800" cy="4419600"/>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p:cNvSpPr>
            <a:spLocks noGrp="1"/>
          </p:cNvSpPr>
          <p:nvPr>
            <p:ph type="body" idx="10"/>
          </p:nvPr>
        </p:nvSpPr>
        <p:spPr>
          <a:xfrm>
            <a:off x="609600" y="1482726"/>
            <a:ext cx="10972800" cy="4222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049183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C4B4C3-825C-49F1-A6C1-784BD75A65FA}"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17700-A3A4-47F4-A435-BE92B174DB21}" type="slidenum">
              <a:rPr lang="en-US" smtClean="0"/>
              <a:t>‹#›</a:t>
            </a:fld>
            <a:endParaRPr lang="en-US"/>
          </a:p>
        </p:txBody>
      </p:sp>
    </p:spTree>
    <p:extLst>
      <p:ext uri="{BB962C8B-B14F-4D97-AF65-F5344CB8AC3E}">
        <p14:creationId xmlns:p14="http://schemas.microsoft.com/office/powerpoint/2010/main" val="823536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1074400" cy="4495800"/>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1667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456FECB-BB50-4E0A-9EBF-DF004BFD33E4}" type="datetimeFigureOut">
              <a:rPr lang="en-US" smtClean="0"/>
              <a:t>4/24/2018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513B6A6-57F2-4679-99BE-E1588DAC5391}" type="slidenum">
              <a:rPr lang="en-US" smtClean="0"/>
              <a:t>‹#›</a:t>
            </a:fld>
            <a:endParaRPr lang="en-US"/>
          </a:p>
        </p:txBody>
      </p:sp>
    </p:spTree>
    <p:extLst>
      <p:ext uri="{BB962C8B-B14F-4D97-AF65-F5344CB8AC3E}">
        <p14:creationId xmlns:p14="http://schemas.microsoft.com/office/powerpoint/2010/main" val="2558347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57600" y="228600"/>
            <a:ext cx="8046720" cy="914400"/>
          </a:xfrm>
        </p:spPr>
        <p:txBody>
          <a:bodyPr/>
          <a:lstStyle>
            <a:lvl1pPr algn="r">
              <a:defRPr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87680" y="1600200"/>
            <a:ext cx="1121664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tx1">
                    <a:tint val="75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2611946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971800"/>
            <a:ext cx="10972800" cy="1143000"/>
          </a:xfrm>
        </p:spPr>
        <p:txBody>
          <a:bodyPr anchor="t" anchorCtr="0">
            <a:normAutofit/>
          </a:bodyPr>
          <a:lstStyle>
            <a:lvl1pPr algn="ctr">
              <a:defRPr sz="4000"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219200" y="4343400"/>
            <a:ext cx="9753600" cy="914400"/>
          </a:xfrm>
        </p:spPr>
        <p:txBody>
          <a:bodyPr anchor="t" anchorCtr="0"/>
          <a:lstStyle>
            <a:lvl1pPr marL="0" indent="0" algn="ctr">
              <a:buNone/>
              <a:defRPr b="1">
                <a:solidFill>
                  <a:srgbClr val="566B8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ustDataLst>
      <p:tags r:id="rId1"/>
    </p:custDataLst>
    <p:extLst>
      <p:ext uri="{BB962C8B-B14F-4D97-AF65-F5344CB8AC3E}">
        <p14:creationId xmlns:p14="http://schemas.microsoft.com/office/powerpoint/2010/main" val="2883811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p:cNvSpPr>
            <a:spLocks noGrp="1"/>
          </p:cNvSpPr>
          <p:nvPr>
            <p:ph type="ctrTitle"/>
          </p:nvPr>
        </p:nvSpPr>
        <p:spPr>
          <a:xfrm>
            <a:off x="609600" y="2971800"/>
            <a:ext cx="10972800" cy="1143000"/>
          </a:xfrm>
        </p:spPr>
        <p:txBody>
          <a:bodyPr anchor="t" anchorCtr="0">
            <a:normAutofit/>
          </a:bodyPr>
          <a:lstStyle>
            <a:lvl1pPr algn="ctr">
              <a:defRPr sz="4000" b="1" cap="none" baseline="0">
                <a:solidFill>
                  <a:srgbClr val="A31C4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Subtitle 2"/>
          <p:cNvSpPr>
            <a:spLocks noGrp="1"/>
          </p:cNvSpPr>
          <p:nvPr>
            <p:ph type="subTitle" idx="1"/>
          </p:nvPr>
        </p:nvSpPr>
        <p:spPr>
          <a:xfrm>
            <a:off x="1219200" y="4343400"/>
            <a:ext cx="9753600" cy="914400"/>
          </a:xfrm>
        </p:spPr>
        <p:txBody>
          <a:bodyPr anchor="t" anchorCtr="0"/>
          <a:lstStyle>
            <a:lvl1pPr marL="0" indent="0" algn="ctr">
              <a:buNone/>
              <a:defRPr b="1">
                <a:solidFill>
                  <a:srgbClr val="566B8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ustDataLst>
      <p:tags r:id="rId1"/>
    </p:custDataLst>
    <p:extLst>
      <p:ext uri="{BB962C8B-B14F-4D97-AF65-F5344CB8AC3E}">
        <p14:creationId xmlns:p14="http://schemas.microsoft.com/office/powerpoint/2010/main" val="19453915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87680" y="1600201"/>
            <a:ext cx="5384800" cy="4525963"/>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600201"/>
            <a:ext cx="5384800" cy="4525963"/>
          </a:xfrm>
        </p:spPr>
        <p:txBody>
          <a:bodyPr/>
          <a:lstStyle>
            <a:lvl1pPr>
              <a:defRPr sz="24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31161573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3" name="Text Placeholder 2"/>
          <p:cNvSpPr>
            <a:spLocks noGrp="1"/>
          </p:cNvSpPr>
          <p:nvPr>
            <p:ph type="body" idx="1"/>
          </p:nvPr>
        </p:nvSpPr>
        <p:spPr>
          <a:xfrm>
            <a:off x="487680" y="1600200"/>
            <a:ext cx="5364480" cy="822960"/>
          </a:xfrm>
        </p:spPr>
        <p:txBody>
          <a:bodyPr anchor="ctr" anchorCtr="0"/>
          <a:lstStyle>
            <a:lvl1pPr marL="0" indent="0">
              <a:buNone/>
              <a:defRPr lang="en-US" sz="2600" b="1" kern="1200" cap="none" baseline="0" dirty="0" smtClean="0">
                <a:solidFill>
                  <a:srgbClr val="566B87"/>
                </a:solidFill>
                <a:latin typeface="Arial" panose="020B0604020202020204" pitchFamily="34" charset="0"/>
                <a:ea typeface="+mj-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87680" y="2468880"/>
            <a:ext cx="5364480" cy="3627120"/>
          </a:xfrm>
        </p:spPr>
        <p:txBody>
          <a:bodyPr/>
          <a:lstStyle>
            <a:lvl1pPr>
              <a:defRPr sz="2400"/>
            </a:lvl1pPr>
            <a:lvl2pPr>
              <a:defRPr sz="22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00200"/>
            <a:ext cx="5364480" cy="822960"/>
          </a:xfrm>
        </p:spPr>
        <p:txBody>
          <a:bodyPr anchor="ctr" anchorCtr="0"/>
          <a:lstStyle>
            <a:lvl1pPr marL="0" indent="0">
              <a:buNone/>
              <a:defRPr lang="en-US" sz="2600" b="1" kern="1200" cap="none" baseline="0" dirty="0" smtClean="0">
                <a:solidFill>
                  <a:srgbClr val="566B87"/>
                </a:solidFill>
                <a:latin typeface="Arial" panose="020B0604020202020204" pitchFamily="34" charset="0"/>
                <a:ea typeface="+mj-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600"/>
              </a:spcBef>
              <a:buSzPct val="80000"/>
              <a:buFont typeface="Arial" panose="020B0604020202020204" pitchFamily="34" charset="0"/>
              <a:buNone/>
            </a:pPr>
            <a:r>
              <a:rPr lang="en-US"/>
              <a:t>Edit Master text styles</a:t>
            </a:r>
          </a:p>
        </p:txBody>
      </p:sp>
      <p:sp>
        <p:nvSpPr>
          <p:cNvPr id="6" name="Content Placeholder 5"/>
          <p:cNvSpPr>
            <a:spLocks noGrp="1"/>
          </p:cNvSpPr>
          <p:nvPr>
            <p:ph sz="quarter" idx="4"/>
          </p:nvPr>
        </p:nvSpPr>
        <p:spPr>
          <a:xfrm>
            <a:off x="6339840" y="2468880"/>
            <a:ext cx="5364480" cy="3627120"/>
          </a:xfrm>
        </p:spPr>
        <p:txBody>
          <a:bodyPr/>
          <a:lstStyle>
            <a:lvl1pPr>
              <a:defRPr sz="2400"/>
            </a:lvl1pPr>
            <a:lvl2pPr>
              <a:defRPr sz="22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p:cNvSpPr>
            <a:spLocks noGrp="1"/>
          </p:cNvSpPr>
          <p:nvPr>
            <p:ph type="sldNum" sz="quarter" idx="10"/>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27649208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31C44"/>
                </a:solidFill>
              </a:defRPr>
            </a:lvl1pPr>
          </a:lstStyle>
          <a:p>
            <a:r>
              <a:rPr lang="en-US"/>
              <a:t>Click to edit Master title style</a:t>
            </a:r>
            <a:endParaRPr lang="en-US" dirty="0"/>
          </a:p>
        </p:txBody>
      </p:sp>
      <p:sp>
        <p:nvSpPr>
          <p:cNvPr id="6"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35379695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Tree>
    <p:custDataLst>
      <p:tags r:id="rId1"/>
    </p:custDataLst>
    <p:extLst>
      <p:ext uri="{BB962C8B-B14F-4D97-AF65-F5344CB8AC3E}">
        <p14:creationId xmlns:p14="http://schemas.microsoft.com/office/powerpoint/2010/main" val="2169469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0972800" cy="4419600"/>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p:cNvSpPr>
            <a:spLocks noGrp="1"/>
          </p:cNvSpPr>
          <p:nvPr>
            <p:ph type="body" idx="10"/>
          </p:nvPr>
        </p:nvSpPr>
        <p:spPr>
          <a:xfrm>
            <a:off x="609600" y="1482726"/>
            <a:ext cx="10972800" cy="4222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142834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C4B4C3-825C-49F1-A6C1-784BD75A65FA}"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17700-A3A4-47F4-A435-BE92B174DB21}" type="slidenum">
              <a:rPr lang="en-US" smtClean="0"/>
              <a:t>‹#›</a:t>
            </a:fld>
            <a:endParaRPr lang="en-US"/>
          </a:p>
        </p:txBody>
      </p:sp>
    </p:spTree>
    <p:extLst>
      <p:ext uri="{BB962C8B-B14F-4D97-AF65-F5344CB8AC3E}">
        <p14:creationId xmlns:p14="http://schemas.microsoft.com/office/powerpoint/2010/main" val="12119253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1074400" cy="4495800"/>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836671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456FECB-BB50-4E0A-9EBF-DF004BFD33E4}" type="datetimeFigureOut">
              <a:rPr lang="en-US" smtClean="0"/>
              <a:t>4/24/2018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513B6A6-57F2-4679-99BE-E1588DAC5391}" type="slidenum">
              <a:rPr lang="en-US" smtClean="0"/>
              <a:t>‹#›</a:t>
            </a:fld>
            <a:endParaRPr lang="en-US"/>
          </a:p>
        </p:txBody>
      </p:sp>
    </p:spTree>
    <p:extLst>
      <p:ext uri="{BB962C8B-B14F-4D97-AF65-F5344CB8AC3E}">
        <p14:creationId xmlns:p14="http://schemas.microsoft.com/office/powerpoint/2010/main" val="2988946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0972800" cy="4419600"/>
          </a:xfrm>
          <a:prstGeom prst="rect">
            <a:avLst/>
          </a:prstGeo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p:cNvSpPr>
            <a:spLocks noGrp="1"/>
          </p:cNvSpPr>
          <p:nvPr>
            <p:ph type="body" idx="10"/>
          </p:nvPr>
        </p:nvSpPr>
        <p:spPr>
          <a:xfrm>
            <a:off x="605972" y="1600201"/>
            <a:ext cx="10972800" cy="4222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76135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ags" Target="../tags/tag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48CE0-4C06-4570-AFCF-89CF932CE747}" type="datetimeFigureOut">
              <a:rPr lang="en-US" smtClean="0"/>
              <a:t>4/24/2018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16F5C-BE5D-4E19-94FC-AAF59F83FB43}" type="slidenum">
              <a:rPr lang="en-US" smtClean="0"/>
              <a:t>‹#›</a:t>
            </a:fld>
            <a:endParaRPr lang="en-US"/>
          </a:p>
        </p:txBody>
      </p:sp>
    </p:spTree>
    <p:extLst>
      <p:ext uri="{BB962C8B-B14F-4D97-AF65-F5344CB8AC3E}">
        <p14:creationId xmlns:p14="http://schemas.microsoft.com/office/powerpoint/2010/main" val="13907892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56000" y="228600"/>
            <a:ext cx="8148320" cy="9144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87680" y="1600200"/>
            <a:ext cx="11216640" cy="4462046"/>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
        <p:nvSpPr>
          <p:cNvPr id="10" name="Rectangle 10"/>
          <p:cNvSpPr>
            <a:spLocks noChangeArrowheads="1"/>
          </p:cNvSpPr>
          <p:nvPr userDrawn="1"/>
        </p:nvSpPr>
        <p:spPr bwMode="auto">
          <a:xfrm>
            <a:off x="10160000" y="6062246"/>
            <a:ext cx="172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800" b="1" i="1" kern="0" spc="0" dirty="0">
                <a:solidFill>
                  <a:srgbClr val="566B87"/>
                </a:solidFill>
                <a:latin typeface="Arial"/>
                <a:cs typeface="Arial"/>
              </a:rPr>
              <a:t>A professional</a:t>
            </a:r>
            <a:br>
              <a:rPr lang="en-US" sz="800" b="1" i="1" kern="0" spc="0" dirty="0">
                <a:solidFill>
                  <a:srgbClr val="566B87"/>
                </a:solidFill>
                <a:latin typeface="Arial"/>
                <a:cs typeface="Arial"/>
              </a:rPr>
            </a:br>
            <a:r>
              <a:rPr lang="en-US" sz="800" b="1" i="1" kern="0" spc="0" dirty="0">
                <a:solidFill>
                  <a:srgbClr val="566B87"/>
                </a:solidFill>
                <a:latin typeface="Arial"/>
                <a:cs typeface="Arial"/>
              </a:rPr>
              <a:t>membership group of</a:t>
            </a:r>
          </a:p>
        </p:txBody>
      </p:sp>
      <p:pic>
        <p:nvPicPr>
          <p:cNvPr id="11" name="Picture 2" descr="Q:\ASHRM\Personal Staff Folders\shaun\ASHRM 2014\AHAhorizLogoNEWfnl.png"/>
          <p:cNvPicPr>
            <a:picLocks noChangeAspect="1" noChangeArrowheads="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10250034" y="6446448"/>
            <a:ext cx="1226186" cy="257707"/>
          </a:xfrm>
          <a:prstGeom prst="rect">
            <a:avLst/>
          </a:prstGeom>
          <a:noFill/>
          <a:ln>
            <a:noFill/>
          </a:ln>
          <a:extLst>
            <a:ext uri="{909E8E84-426E-40DD-AFC4-6F175D3DCCD1}">
              <a14:hiddenFill xmlns:a14="http://schemas.microsoft.com/office/drawing/2010/main">
                <a:solidFill>
                  <a:srgbClr val="FFFFFF"/>
                </a:solidFill>
              </a14:hiddenFill>
            </a:ext>
          </a:extLst>
        </p:spPr>
      </p:pic>
    </p:spTree>
    <p:custDataLst>
      <p:tags r:id="rId13"/>
    </p:custDataLst>
    <p:extLst>
      <p:ext uri="{BB962C8B-B14F-4D97-AF65-F5344CB8AC3E}">
        <p14:creationId xmlns:p14="http://schemas.microsoft.com/office/powerpoint/2010/main" val="138969454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56000" y="228600"/>
            <a:ext cx="8148320" cy="9144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87680" y="1600200"/>
            <a:ext cx="11216640" cy="4462046"/>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userDrawn="1"/>
        </p:nvSpPr>
        <p:spPr>
          <a:xfrm>
            <a:off x="0" y="1371600"/>
            <a:ext cx="12192000" cy="91440"/>
          </a:xfrm>
          <a:prstGeom prst="rect">
            <a:avLst/>
          </a:prstGeom>
          <a:solidFill>
            <a:srgbClr val="3B6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descr="ASHRM_logo_under_tag_big.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bwMode="auto">
          <a:xfrm>
            <a:off x="194733" y="100013"/>
            <a:ext cx="2548467" cy="1198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4"/>
          </p:nvPr>
        </p:nvSpPr>
        <p:spPr>
          <a:xfrm>
            <a:off x="8839200" y="6355080"/>
            <a:ext cx="1219200" cy="365760"/>
          </a:xfrm>
          <a:prstGeom prst="rect">
            <a:avLst/>
          </a:prstGeom>
        </p:spPr>
        <p:txBody>
          <a:bodyPr vert="horz" lIns="91440" tIns="45720" rIns="91440" bIns="45720" rtlCol="0" anchor="ctr"/>
          <a:lstStyle>
            <a:lvl1pPr algn="r">
              <a:defRPr sz="1200" b="0">
                <a:solidFill>
                  <a:schemeClr val="bg1">
                    <a:lumMod val="50000"/>
                  </a:schemeClr>
                </a:solidFill>
                <a:latin typeface="Times New Roman" panose="02020603050405020304" pitchFamily="18" charset="0"/>
                <a:cs typeface="Times New Roman" panose="02020603050405020304" pitchFamily="18" charset="0"/>
              </a:defRPr>
            </a:lvl1pPr>
          </a:lstStyle>
          <a:p>
            <a:fld id="{9B7C9AA8-325D-49C9-B846-7B41702E2AD0}" type="slidenum">
              <a:rPr lang="en-US" smtClean="0"/>
              <a:pPr/>
              <a:t>‹#›</a:t>
            </a:fld>
            <a:endParaRPr lang="en-US" dirty="0"/>
          </a:p>
        </p:txBody>
      </p:sp>
      <p:sp>
        <p:nvSpPr>
          <p:cNvPr id="10" name="Rectangle 10"/>
          <p:cNvSpPr>
            <a:spLocks noChangeArrowheads="1"/>
          </p:cNvSpPr>
          <p:nvPr userDrawn="1"/>
        </p:nvSpPr>
        <p:spPr bwMode="auto">
          <a:xfrm>
            <a:off x="10160000" y="6062246"/>
            <a:ext cx="172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800" b="1" i="1" kern="0" spc="0" dirty="0">
                <a:solidFill>
                  <a:srgbClr val="566B87"/>
                </a:solidFill>
                <a:latin typeface="Arial"/>
                <a:cs typeface="Arial"/>
              </a:rPr>
              <a:t>A professional</a:t>
            </a:r>
            <a:br>
              <a:rPr lang="en-US" sz="800" b="1" i="1" kern="0" spc="0" dirty="0">
                <a:solidFill>
                  <a:srgbClr val="566B87"/>
                </a:solidFill>
                <a:latin typeface="Arial"/>
                <a:cs typeface="Arial"/>
              </a:rPr>
            </a:br>
            <a:r>
              <a:rPr lang="en-US" sz="800" b="1" i="1" kern="0" spc="0" dirty="0">
                <a:solidFill>
                  <a:srgbClr val="566B87"/>
                </a:solidFill>
                <a:latin typeface="Arial"/>
                <a:cs typeface="Arial"/>
              </a:rPr>
              <a:t>membership group of</a:t>
            </a:r>
          </a:p>
        </p:txBody>
      </p:sp>
      <p:pic>
        <p:nvPicPr>
          <p:cNvPr id="11" name="Picture 2" descr="Q:\ASHRM\Personal Staff Folders\shaun\ASHRM 2014\AHAhorizLogoNEWfnl.png"/>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10250034" y="6446448"/>
            <a:ext cx="1226186" cy="257707"/>
          </a:xfrm>
          <a:prstGeom prst="rect">
            <a:avLst/>
          </a:prstGeom>
          <a:noFill/>
          <a:ln>
            <a:noFill/>
          </a:ln>
          <a:extLst>
            <a:ext uri="{909E8E84-426E-40DD-AFC4-6F175D3DCCD1}">
              <a14:hiddenFill xmlns:a14="http://schemas.microsoft.com/office/drawing/2010/main">
                <a:solidFill>
                  <a:srgbClr val="FFFFFF"/>
                </a:solidFill>
              </a14:hiddenFill>
            </a:ext>
          </a:extLst>
        </p:spPr>
      </p:pic>
    </p:spTree>
    <p:custDataLst>
      <p:tags r:id="rId14"/>
    </p:custDataLst>
    <p:extLst>
      <p:ext uri="{BB962C8B-B14F-4D97-AF65-F5344CB8AC3E}">
        <p14:creationId xmlns:p14="http://schemas.microsoft.com/office/powerpoint/2010/main" val="914294090"/>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Lst>
  <p:hf hdr="0" ftr="0" dt="0"/>
  <p:txStyles>
    <p:title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29.xml"/><Relationship Id="rId1" Type="http://schemas.openxmlformats.org/officeDocument/2006/relationships/tags" Target="../tags/tag1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28.xml"/><Relationship Id="rId1" Type="http://schemas.openxmlformats.org/officeDocument/2006/relationships/tags" Target="../tags/tag2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image" Target="../media/image20.png"/><Relationship Id="rId5" Type="http://schemas.openxmlformats.org/officeDocument/2006/relationships/image" Target="../media/image19.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23.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SHRM_logo_under_tag_bi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819400" y="1828800"/>
            <a:ext cx="6644752"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6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609600" y="4495800"/>
            <a:ext cx="10972800" cy="1524000"/>
          </a:xfrm>
        </p:spPr>
        <p:txBody>
          <a:bodyPr/>
          <a:lstStyle/>
          <a:p>
            <a:r>
              <a:rPr lang="en-US" altLang="en-US" sz="2400" dirty="0">
                <a:solidFill>
                  <a:schemeClr val="tx1">
                    <a:lumMod val="65000"/>
                    <a:lumOff val="35000"/>
                  </a:schemeClr>
                </a:solidFill>
                <a:latin typeface="Arial" panose="020B0604020202020204" pitchFamily="34" charset="0"/>
                <a:cs typeface="Arial" panose="020B0604020202020204" pitchFamily="34" charset="0"/>
              </a:rPr>
              <a:t>Founded in 1980</a:t>
            </a:r>
          </a:p>
          <a:p>
            <a:r>
              <a:rPr lang="en-US" altLang="en-US" sz="2400" dirty="0">
                <a:solidFill>
                  <a:schemeClr val="tx1">
                    <a:lumMod val="65000"/>
                    <a:lumOff val="35000"/>
                  </a:schemeClr>
                </a:solidFill>
              </a:rPr>
              <a:t>36 affiliated chapters</a:t>
            </a:r>
          </a:p>
          <a:p>
            <a:r>
              <a:rPr lang="en-US" altLang="en-US" sz="2400" dirty="0">
                <a:solidFill>
                  <a:schemeClr val="tx1">
                    <a:lumMod val="65000"/>
                    <a:lumOff val="35000"/>
                  </a:schemeClr>
                </a:solidFill>
                <a:latin typeface="Arial" panose="020B0604020202020204" pitchFamily="34" charset="0"/>
                <a:cs typeface="Arial" panose="020B0604020202020204" pitchFamily="34" charset="0"/>
              </a:rPr>
              <a:t>Members from a variety of healthcare settings in U.S.</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09800" y="1950453"/>
            <a:ext cx="2839593" cy="1893062"/>
          </a:xfrm>
          <a:prstGeom prst="rect">
            <a:avLst/>
          </a:prstGeom>
          <a:solidFill>
            <a:schemeClr val="bg1"/>
          </a:solidFill>
          <a:ln w="76200">
            <a:solidFill>
              <a:schemeClr val="bg1"/>
            </a:solidFill>
          </a:ln>
          <a:effectLst>
            <a:outerShdw blurRad="63500" sx="102000" sy="102000" algn="ctr" rotWithShape="0">
              <a:prstClr val="black">
                <a:alpha val="40000"/>
              </a:prstClr>
            </a:outerShdw>
          </a:effec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58000" y="2085743"/>
            <a:ext cx="2903768" cy="1622480"/>
          </a:xfrm>
          <a:prstGeom prst="rect">
            <a:avLst/>
          </a:prstGeom>
          <a:noFill/>
          <a:ln w="76200">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551371" y="2893046"/>
            <a:ext cx="2819400" cy="1879920"/>
          </a:xfrm>
          <a:prstGeom prst="rect">
            <a:avLst/>
          </a:prstGeom>
          <a:noFill/>
          <a:ln w="76200">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5410200" y="457522"/>
            <a:ext cx="6035040" cy="914400"/>
          </a:xfrm>
          <a:prstGeom prst="rect">
            <a:avLst/>
          </a:prstGeom>
        </p:spPr>
        <p:txBody>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r>
              <a:rPr lang="en-US" sz="4000" dirty="0">
                <a:solidFill>
                  <a:schemeClr val="bg1"/>
                </a:solidFill>
              </a:rPr>
              <a:t>About ASHRM</a:t>
            </a:r>
          </a:p>
        </p:txBody>
      </p:sp>
    </p:spTree>
    <p:extLst>
      <p:ext uri="{BB962C8B-B14F-4D97-AF65-F5344CB8AC3E}">
        <p14:creationId xmlns:p14="http://schemas.microsoft.com/office/powerpoint/2010/main" val="26015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anim calcmode="lin" valueType="num">
                                      <p:cBhvr>
                                        <p:cTn id="12" dur="1000" fill="hold"/>
                                        <p:tgtEl>
                                          <p:spTgt spid="13314"/>
                                        </p:tgtEl>
                                        <p:attrNameLst>
                                          <p:attrName>ppt_x</p:attrName>
                                        </p:attrNameLst>
                                      </p:cBhvr>
                                      <p:tavLst>
                                        <p:tav tm="0">
                                          <p:val>
                                            <p:strVal val="#ppt_x"/>
                                          </p:val>
                                        </p:tav>
                                        <p:tav tm="100000">
                                          <p:val>
                                            <p:strVal val="#ppt_x"/>
                                          </p:val>
                                        </p:tav>
                                      </p:tavLst>
                                    </p:anim>
                                    <p:anim calcmode="lin" valueType="num">
                                      <p:cBhvr>
                                        <p:cTn id="13" dur="1000" fill="hold"/>
                                        <p:tgtEl>
                                          <p:spTgt spid="13314"/>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ppt_x"/>
                                          </p:val>
                                        </p:tav>
                                        <p:tav tm="100000">
                                          <p:val>
                                            <p:strVal val="#ppt_x"/>
                                          </p:val>
                                        </p:tav>
                                      </p:tavLst>
                                    </p:anim>
                                    <p:anim calcmode="lin" valueType="num">
                                      <p:cBhvr additive="base">
                                        <p:cTn id="17" dur="10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ppt_x"/>
                                          </p:val>
                                        </p:tav>
                                        <p:tav tm="100000">
                                          <p:val>
                                            <p:strVal val="#ppt_x"/>
                                          </p:val>
                                        </p:tav>
                                      </p:tavLst>
                                    </p:anim>
                                    <p:anim calcmode="lin" valueType="num">
                                      <p:cBhvr additive="base">
                                        <p:cTn id="27"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bwMode="auto">
          <a:xfrm>
            <a:off x="3886200" y="4419600"/>
            <a:ext cx="441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endParaRPr lang="en-US" sz="4000" b="1" dirty="0">
              <a:solidFill>
                <a:srgbClr val="A20041"/>
              </a:solidFill>
              <a:latin typeface="Arial" charset="0"/>
              <a:ea typeface="+mj-ea"/>
              <a:cs typeface="Arial" charset="0"/>
            </a:endParaRPr>
          </a:p>
        </p:txBody>
      </p:sp>
      <p:graphicFrame>
        <p:nvGraphicFramePr>
          <p:cNvPr id="3" name="Diagram 2"/>
          <p:cNvGraphicFramePr/>
          <p:nvPr>
            <p:extLst>
              <p:ext uri="{D42A27DB-BD31-4B8C-83A1-F6EECF244321}">
                <p14:modId xmlns:p14="http://schemas.microsoft.com/office/powerpoint/2010/main" val="3487383061"/>
              </p:ext>
            </p:extLst>
          </p:nvPr>
        </p:nvGraphicFramePr>
        <p:xfrm>
          <a:off x="1066800" y="381000"/>
          <a:ext cx="9677400" cy="670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7162800" y="2357497"/>
            <a:ext cx="2514600" cy="1323439"/>
          </a:xfrm>
          <a:prstGeom prst="rect">
            <a:avLst/>
          </a:prstGeom>
          <a:noFill/>
        </p:spPr>
        <p:txBody>
          <a:bodyPr wrap="square" rtlCol="0">
            <a:spAutoFit/>
          </a:bodyPr>
          <a:lstStyle/>
          <a:p>
            <a:r>
              <a:rPr lang="en-US" sz="1600" b="1" dirty="0">
                <a:solidFill>
                  <a:schemeClr val="tx1">
                    <a:lumMod val="75000"/>
                    <a:lumOff val="25000"/>
                  </a:schemeClr>
                </a:solidFill>
                <a:latin typeface="Arial" panose="020B0604020202020204" pitchFamily="34" charset="0"/>
                <a:cs typeface="Arial" panose="020B0604020202020204" pitchFamily="34" charset="0"/>
              </a:rPr>
              <a:t>ASHRM is the leader in advancing safe and trusted health care through enterprise risk management.</a:t>
            </a:r>
          </a:p>
        </p:txBody>
      </p:sp>
      <p:sp>
        <p:nvSpPr>
          <p:cNvPr id="8" name="TextBox 7"/>
          <p:cNvSpPr txBox="1"/>
          <p:nvPr/>
        </p:nvSpPr>
        <p:spPr>
          <a:xfrm>
            <a:off x="2590800" y="2357497"/>
            <a:ext cx="2362200" cy="2062103"/>
          </a:xfrm>
          <a:prstGeom prst="rect">
            <a:avLst/>
          </a:prstGeom>
          <a:noFill/>
        </p:spPr>
        <p:txBody>
          <a:bodyPr wrap="square" rtlCol="0">
            <a:spAutoFit/>
          </a:bodyPr>
          <a:lstStyle/>
          <a:p>
            <a:r>
              <a:rPr lang="en-US" sz="1600" b="1" dirty="0">
                <a:solidFill>
                  <a:schemeClr val="tx1">
                    <a:lumMod val="75000"/>
                    <a:lumOff val="25000"/>
                  </a:schemeClr>
                </a:solidFill>
                <a:latin typeface="Arial" panose="020B0604020202020204" pitchFamily="34" charset="0"/>
                <a:cs typeface="Arial" panose="020B0604020202020204" pitchFamily="34" charset="0"/>
              </a:rPr>
              <a:t>To advance patient safety, reduce uncertainty, and maximize value through management of risk across the health care enterprise.</a:t>
            </a:r>
          </a:p>
          <a:p>
            <a:endParaRPr 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92765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1828800"/>
            <a:ext cx="5366110" cy="2248411"/>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075" y="4267201"/>
            <a:ext cx="5366110" cy="2248411"/>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075" y="1796716"/>
            <a:ext cx="5366110" cy="2248411"/>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000" y="4267200"/>
            <a:ext cx="5366110" cy="2248412"/>
          </a:xfrm>
          <a:prstGeom prst="rect">
            <a:avLst/>
          </a:prstGeom>
        </p:spPr>
      </p:pic>
      <p:sp>
        <p:nvSpPr>
          <p:cNvPr id="10" name="Title 9"/>
          <p:cNvSpPr>
            <a:spLocks noGrp="1"/>
          </p:cNvSpPr>
          <p:nvPr>
            <p:ph type="title"/>
          </p:nvPr>
        </p:nvSpPr>
        <p:spPr/>
        <p:txBody>
          <a:bodyPr/>
          <a:lstStyle/>
          <a:p>
            <a:r>
              <a:rPr lang="en-US" sz="4400" dirty="0">
                <a:solidFill>
                  <a:schemeClr val="tx1">
                    <a:lumMod val="65000"/>
                    <a:lumOff val="35000"/>
                  </a:schemeClr>
                </a:solidFill>
                <a:latin typeface="+mn-lt"/>
              </a:rPr>
              <a:t>Strategic Plan</a:t>
            </a:r>
          </a:p>
        </p:txBody>
      </p:sp>
    </p:spTree>
    <p:custDataLst>
      <p:tags r:id="rId1"/>
    </p:custDataLst>
    <p:extLst>
      <p:ext uri="{BB962C8B-B14F-4D97-AF65-F5344CB8AC3E}">
        <p14:creationId xmlns:p14="http://schemas.microsoft.com/office/powerpoint/2010/main" val="46106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0-#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0-#ppt_w/2"/>
                                          </p:val>
                                        </p:tav>
                                        <p:tav tm="100000">
                                          <p:val>
                                            <p:strVal val="#ppt_x"/>
                                          </p:val>
                                        </p:tav>
                                      </p:tavLst>
                                    </p:anim>
                                    <p:anim calcmode="lin" valueType="num">
                                      <p:cBhvr additive="base">
                                        <p:cTn id="22" dur="10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4000"/>
                            </p:stCondLst>
                            <p:childTnLst>
                              <p:par>
                                <p:cTn id="24" presetID="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0-#ppt_w/2"/>
                                          </p:val>
                                        </p:tav>
                                        <p:tav tm="100000">
                                          <p:val>
                                            <p:strVal val="#ppt_x"/>
                                          </p:val>
                                        </p:tav>
                                      </p:tavLst>
                                    </p:anim>
                                    <p:anim calcmode="lin" valueType="num">
                                      <p:cBhvr additive="base">
                                        <p:cTn id="27"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a:solidFill>
                  <a:schemeClr val="tx1">
                    <a:lumMod val="65000"/>
                    <a:lumOff val="35000"/>
                  </a:schemeClr>
                </a:solidFill>
              </a:rPr>
              <a:t>What we do</a:t>
            </a:r>
          </a:p>
        </p:txBody>
      </p:sp>
      <p:sp>
        <p:nvSpPr>
          <p:cNvPr id="4" name="Content Placeholder 3"/>
          <p:cNvSpPr>
            <a:spLocks noGrp="1"/>
          </p:cNvSpPr>
          <p:nvPr>
            <p:ph sz="half" idx="2"/>
          </p:nvPr>
        </p:nvSpPr>
        <p:spPr/>
        <p:txBody>
          <a:bodyPr/>
          <a:lstStyle/>
          <a:p>
            <a:r>
              <a:rPr lang="en-US" dirty="0">
                <a:solidFill>
                  <a:schemeClr val="tx1">
                    <a:lumMod val="65000"/>
                    <a:lumOff val="35000"/>
                  </a:schemeClr>
                </a:solidFill>
              </a:rPr>
              <a:t>Promote safe and trusted healthcare practices</a:t>
            </a:r>
          </a:p>
          <a:p>
            <a:r>
              <a:rPr lang="en-US" dirty="0">
                <a:solidFill>
                  <a:schemeClr val="tx1">
                    <a:lumMod val="65000"/>
                    <a:lumOff val="35000"/>
                  </a:schemeClr>
                </a:solidFill>
              </a:rPr>
              <a:t>Advance the specialty and its professionals</a:t>
            </a:r>
          </a:p>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5" name="Text Placeholder 4"/>
          <p:cNvSpPr>
            <a:spLocks noGrp="1"/>
          </p:cNvSpPr>
          <p:nvPr>
            <p:ph type="body" sz="quarter" idx="3"/>
          </p:nvPr>
        </p:nvSpPr>
        <p:spPr/>
        <p:txBody>
          <a:bodyPr/>
          <a:lstStyle/>
          <a:p>
            <a:r>
              <a:rPr lang="en-US" dirty="0">
                <a:solidFill>
                  <a:schemeClr val="tx1">
                    <a:lumMod val="65000"/>
                    <a:lumOff val="35000"/>
                  </a:schemeClr>
                </a:solidFill>
              </a:rPr>
              <a:t>How we do it</a:t>
            </a:r>
          </a:p>
        </p:txBody>
      </p:sp>
      <p:sp>
        <p:nvSpPr>
          <p:cNvPr id="6" name="Content Placeholder 5"/>
          <p:cNvSpPr>
            <a:spLocks noGrp="1"/>
          </p:cNvSpPr>
          <p:nvPr>
            <p:ph sz="quarter" idx="4"/>
          </p:nvPr>
        </p:nvSpPr>
        <p:spPr/>
        <p:txBody>
          <a:bodyPr/>
          <a:lstStyle/>
          <a:p>
            <a:r>
              <a:rPr lang="en-US" dirty="0">
                <a:solidFill>
                  <a:schemeClr val="tx1">
                    <a:lumMod val="65000"/>
                    <a:lumOff val="35000"/>
                  </a:schemeClr>
                </a:solidFill>
              </a:rPr>
              <a:t>Education</a:t>
            </a:r>
          </a:p>
          <a:p>
            <a:r>
              <a:rPr lang="en-US" dirty="0">
                <a:solidFill>
                  <a:schemeClr val="tx1">
                    <a:lumMod val="65000"/>
                    <a:lumOff val="35000"/>
                  </a:schemeClr>
                </a:solidFill>
              </a:rPr>
              <a:t>Professional Development</a:t>
            </a:r>
          </a:p>
          <a:p>
            <a:r>
              <a:rPr lang="en-US" dirty="0">
                <a:solidFill>
                  <a:schemeClr val="tx1">
                    <a:lumMod val="65000"/>
                    <a:lumOff val="35000"/>
                  </a:schemeClr>
                </a:solidFill>
              </a:rPr>
              <a:t>Resources &amp; Tools</a:t>
            </a:r>
          </a:p>
          <a:p>
            <a:r>
              <a:rPr lang="en-US" dirty="0">
                <a:solidFill>
                  <a:schemeClr val="tx1">
                    <a:lumMod val="65000"/>
                    <a:lumOff val="35000"/>
                  </a:schemeClr>
                </a:solidFill>
              </a:rPr>
              <a:t>Networking Opportunities</a:t>
            </a:r>
          </a:p>
          <a:p>
            <a:r>
              <a:rPr lang="en-US" dirty="0">
                <a:solidFill>
                  <a:schemeClr val="tx1">
                    <a:lumMod val="65000"/>
                    <a:lumOff val="35000"/>
                  </a:schemeClr>
                </a:solidFill>
              </a:rPr>
              <a:t>Advocacy</a:t>
            </a:r>
          </a:p>
        </p:txBody>
      </p:sp>
      <p:sp>
        <p:nvSpPr>
          <p:cNvPr id="8" name="Title 3"/>
          <p:cNvSpPr txBox="1">
            <a:spLocks/>
          </p:cNvSpPr>
          <p:nvPr/>
        </p:nvSpPr>
        <p:spPr>
          <a:xfrm>
            <a:off x="1371600" y="145098"/>
            <a:ext cx="10515600" cy="1325562"/>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ASHRM’s Impact</a:t>
            </a:r>
          </a:p>
        </p:txBody>
      </p:sp>
    </p:spTree>
    <p:extLst>
      <p:ext uri="{BB962C8B-B14F-4D97-AF65-F5344CB8AC3E}">
        <p14:creationId xmlns:p14="http://schemas.microsoft.com/office/powerpoint/2010/main" val="362405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419600" y="76200"/>
            <a:ext cx="7696200" cy="1295400"/>
          </a:xfrm>
        </p:spPr>
        <p:txBody>
          <a:bodyPr>
            <a:noAutofit/>
          </a:bodyPr>
          <a:lstStyle/>
          <a:p>
            <a:r>
              <a:rPr lang="en-US" sz="4400" b="1" dirty="0">
                <a:solidFill>
                  <a:schemeClr val="tx1">
                    <a:lumMod val="65000"/>
                    <a:lumOff val="35000"/>
                  </a:schemeClr>
                </a:solidFill>
                <a:latin typeface="+mn-lt"/>
                <a:cs typeface="Arial" panose="020B0604020202020204" pitchFamily="34" charset="0"/>
              </a:rPr>
              <a:t>Goal: Enterprise </a:t>
            </a:r>
            <a:br>
              <a:rPr lang="en-US" sz="4400" b="1" dirty="0">
                <a:solidFill>
                  <a:schemeClr val="tx1">
                    <a:lumMod val="65000"/>
                    <a:lumOff val="35000"/>
                  </a:schemeClr>
                </a:solidFill>
                <a:latin typeface="+mn-lt"/>
                <a:cs typeface="Arial" panose="020B0604020202020204" pitchFamily="34" charset="0"/>
              </a:rPr>
            </a:br>
            <a:r>
              <a:rPr lang="en-US" sz="4400" b="1" dirty="0">
                <a:solidFill>
                  <a:schemeClr val="tx1">
                    <a:lumMod val="65000"/>
                    <a:lumOff val="35000"/>
                  </a:schemeClr>
                </a:solidFill>
                <a:latin typeface="+mn-lt"/>
                <a:cs typeface="Arial" panose="020B0604020202020204" pitchFamily="34" charset="0"/>
              </a:rPr>
              <a:t>Risk Management</a:t>
            </a:r>
          </a:p>
        </p:txBody>
      </p:sp>
      <p:sp>
        <p:nvSpPr>
          <p:cNvPr id="8" name="Content Placeholder 7"/>
          <p:cNvSpPr>
            <a:spLocks noGrp="1"/>
          </p:cNvSpPr>
          <p:nvPr>
            <p:ph idx="1"/>
          </p:nvPr>
        </p:nvSpPr>
        <p:spPr>
          <a:xfrm>
            <a:off x="584200" y="1971699"/>
            <a:ext cx="4829131" cy="4185761"/>
          </a:xfrm>
          <a:prstGeom prst="rect">
            <a:avLst/>
          </a:prstGeom>
        </p:spPr>
        <p:txBody>
          <a:bodyPr wrap="square">
            <a:spAutoFit/>
          </a:bodyPr>
          <a:lstStyle/>
          <a:p>
            <a:pPr marL="0" indent="0">
              <a:buNone/>
            </a:pPr>
            <a:r>
              <a:rPr lang="en-US" dirty="0">
                <a:solidFill>
                  <a:schemeClr val="tx1">
                    <a:lumMod val="75000"/>
                    <a:lumOff val="25000"/>
                  </a:schemeClr>
                </a:solidFill>
              </a:rPr>
              <a:t>Facilitate effective decision making in the healthcare industry through the application of enterprise risk management. </a:t>
            </a:r>
          </a:p>
          <a:p>
            <a:pPr marL="0" indent="0">
              <a:buNone/>
            </a:pPr>
            <a:endParaRPr lang="en-US" dirty="0">
              <a:solidFill>
                <a:schemeClr val="tx1">
                  <a:lumMod val="75000"/>
                  <a:lumOff val="25000"/>
                </a:schemeClr>
              </a:solidFill>
            </a:endParaRPr>
          </a:p>
          <a:p>
            <a:pPr marL="0" indent="0">
              <a:buNone/>
            </a:pPr>
            <a:r>
              <a:rPr lang="en-US" dirty="0">
                <a:solidFill>
                  <a:schemeClr val="tx1">
                    <a:lumMod val="75000"/>
                    <a:lumOff val="25000"/>
                  </a:schemeClr>
                </a:solidFill>
              </a:rPr>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486400" y="1971699"/>
            <a:ext cx="5600698" cy="3733798"/>
          </a:xfrm>
          <a:prstGeom prst="rect">
            <a:avLst/>
          </a:prstGeom>
          <a:ln>
            <a:noFill/>
          </a:ln>
          <a:effectLst>
            <a:reflection blurRad="12700" stA="30000" endPos="30000" dist="5000" dir="5400000" sy="-100000" algn="bl" rotWithShape="0"/>
          </a:effectLst>
          <a:scene3d>
            <a:camera prst="perspectiveContrastingLeftFacing" fov="2700000">
              <a:rot lat="21300000" lon="1800000" rev="0"/>
            </a:camera>
            <a:lightRig rig="threePt" dir="t">
              <a:rot lat="0" lon="0" rev="2700000"/>
            </a:lightRig>
          </a:scene3d>
          <a:sp3d>
            <a:bevelT w="63500" h="50800"/>
          </a:sp3d>
        </p:spPr>
      </p:pic>
    </p:spTree>
    <p:extLst>
      <p:ext uri="{BB962C8B-B14F-4D97-AF65-F5344CB8AC3E}">
        <p14:creationId xmlns:p14="http://schemas.microsoft.com/office/powerpoint/2010/main" val="359144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8">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442">
            <a:off x="1641944" y="1732755"/>
            <a:ext cx="3460601" cy="4767003"/>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4876800" y="0"/>
            <a:ext cx="7162800" cy="1446550"/>
          </a:xfrm>
          <a:prstGeom prst="rect">
            <a:avLst/>
          </a:prstGeom>
        </p:spPr>
        <p:txBody>
          <a:bodyPr wrap="square">
            <a:spAutoFit/>
          </a:bodyPr>
          <a:lstStyle/>
          <a:p>
            <a:pPr algn="r"/>
            <a:r>
              <a:rPr lang="en-US" sz="4400" b="1" dirty="0">
                <a:solidFill>
                  <a:schemeClr val="tx1">
                    <a:lumMod val="65000"/>
                    <a:lumOff val="35000"/>
                  </a:schemeClr>
                </a:solidFill>
                <a:latin typeface="Calibri" panose="020F0502020204030204" pitchFamily="34" charset="0"/>
                <a:cs typeface="Calibri" panose="020F0502020204030204" pitchFamily="34" charset="0"/>
              </a:rPr>
              <a:t>Health Care Risk Management Fundamentals</a:t>
            </a:r>
            <a:endParaRPr lang="en-US" sz="4400" b="1" dirty="0">
              <a:solidFill>
                <a:schemeClr val="tx1">
                  <a:lumMod val="65000"/>
                  <a:lumOff val="35000"/>
                </a:schemeClr>
              </a:solidFill>
            </a:endParaRPr>
          </a:p>
        </p:txBody>
      </p:sp>
      <p:sp>
        <p:nvSpPr>
          <p:cNvPr id="7" name="Explosion 1 6"/>
          <p:cNvSpPr/>
          <p:nvPr/>
        </p:nvSpPr>
        <p:spPr>
          <a:xfrm rot="20698164">
            <a:off x="1574661" y="1964125"/>
            <a:ext cx="1028400" cy="893598"/>
          </a:xfrm>
          <a:prstGeom prst="irregularSeal1">
            <a:avLst/>
          </a:prstGeom>
          <a:solidFill>
            <a:schemeClr val="accent3">
              <a:alpha val="70000"/>
            </a:schemeClr>
          </a:solidFill>
          <a:ln>
            <a:solidFill>
              <a:srgbClr val="BB01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21122253">
            <a:off x="1697640" y="2149214"/>
            <a:ext cx="900230" cy="369332"/>
          </a:xfrm>
          <a:prstGeom prst="rect">
            <a:avLst/>
          </a:prstGeom>
          <a:noFill/>
        </p:spPr>
        <p:txBody>
          <a:bodyPr wrap="square" rtlCol="0">
            <a:spAutoFit/>
          </a:bodyPr>
          <a:lstStyle/>
          <a:p>
            <a:r>
              <a:rPr lang="en-US" b="1" dirty="0">
                <a:solidFill>
                  <a:srgbClr val="BB013B"/>
                </a:solidFill>
              </a:rPr>
              <a:t>NEW!</a:t>
            </a:r>
          </a:p>
        </p:txBody>
      </p:sp>
      <p:sp>
        <p:nvSpPr>
          <p:cNvPr id="2" name="Rectangle 1"/>
          <p:cNvSpPr/>
          <p:nvPr/>
        </p:nvSpPr>
        <p:spPr>
          <a:xfrm>
            <a:off x="5762884" y="2078204"/>
            <a:ext cx="5948819" cy="2477601"/>
          </a:xfrm>
          <a:prstGeom prst="rect">
            <a:avLst/>
          </a:prstGeom>
        </p:spPr>
        <p:txBody>
          <a:bodyPr wrap="square">
            <a:spAutoFit/>
          </a:bodyPr>
          <a:lstStyle/>
          <a:p>
            <a:pPr>
              <a:spcBef>
                <a:spcPts val="2400"/>
              </a:spcBef>
            </a:pPr>
            <a:r>
              <a:rPr lang="en-US" sz="2300" b="1" dirty="0">
                <a:solidFill>
                  <a:schemeClr val="tx1">
                    <a:lumMod val="65000"/>
                    <a:lumOff val="35000"/>
                  </a:schemeClr>
                </a:solidFill>
                <a:latin typeface="Arial" panose="020B0604020202020204" pitchFamily="34" charset="0"/>
                <a:cs typeface="Arial" panose="020B0604020202020204" pitchFamily="34" charset="0"/>
              </a:rPr>
              <a:t>The basics, in detail. </a:t>
            </a:r>
          </a:p>
          <a:p>
            <a:pPr marL="342900" indent="-342900">
              <a:lnSpc>
                <a:spcPct val="100000"/>
              </a:lnSpc>
              <a:spcBef>
                <a:spcPts val="2400"/>
              </a:spcBef>
              <a:buFont typeface="Arial" panose="020B0604020202020204" pitchFamily="34" charset="0"/>
              <a:buChar char="•"/>
            </a:pPr>
            <a:r>
              <a:rPr lang="en-US" sz="2300" dirty="0">
                <a:solidFill>
                  <a:schemeClr val="tx1">
                    <a:lumMod val="65000"/>
                    <a:lumOff val="35000"/>
                  </a:schemeClr>
                </a:solidFill>
                <a:latin typeface="Arial" panose="020B0604020202020204" pitchFamily="34" charset="0"/>
                <a:cs typeface="Arial" panose="020B0604020202020204" pitchFamily="34" charset="0"/>
              </a:rPr>
              <a:t>Enterprise Risk Management explained by domain</a:t>
            </a:r>
          </a:p>
          <a:p>
            <a:pPr marL="342900" indent="-342900">
              <a:lnSpc>
                <a:spcPct val="100000"/>
              </a:lnSpc>
              <a:spcBef>
                <a:spcPts val="2400"/>
              </a:spcBef>
              <a:buFont typeface="Arial" panose="020B0604020202020204" pitchFamily="34" charset="0"/>
              <a:buChar char="•"/>
            </a:pPr>
            <a:r>
              <a:rPr lang="en-US" sz="2300" dirty="0">
                <a:solidFill>
                  <a:schemeClr val="tx1">
                    <a:lumMod val="65000"/>
                    <a:lumOff val="35000"/>
                  </a:schemeClr>
                </a:solidFill>
                <a:latin typeface="Arial" panose="020B0604020202020204" pitchFamily="34" charset="0"/>
                <a:cs typeface="Arial" panose="020B0604020202020204" pitchFamily="34" charset="0"/>
              </a:rPr>
              <a:t>Guidance for both new and experienced risk managers</a:t>
            </a:r>
          </a:p>
        </p:txBody>
      </p:sp>
    </p:spTree>
    <p:extLst>
      <p:ext uri="{BB962C8B-B14F-4D97-AF65-F5344CB8AC3E}">
        <p14:creationId xmlns:p14="http://schemas.microsoft.com/office/powerpoint/2010/main" val="213074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10515600" cy="1325563"/>
          </a:xfrm>
        </p:spPr>
        <p:txBody>
          <a:body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NEW Playbooks</a:t>
            </a:r>
            <a:endParaRPr lang="en-US" sz="4400" dirty="0">
              <a:solidFill>
                <a:schemeClr val="tx1">
                  <a:lumMod val="65000"/>
                  <a:lumOff val="35000"/>
                </a:schemeClr>
              </a:solidFill>
            </a:endParaRPr>
          </a:p>
        </p:txBody>
      </p:sp>
      <p:pic>
        <p:nvPicPr>
          <p:cNvPr id="4" name="Picture 3"/>
          <p:cNvPicPr>
            <a:picLocks noChangeAspect="1"/>
          </p:cNvPicPr>
          <p:nvPr/>
        </p:nvPicPr>
        <p:blipFill>
          <a:blip r:embed="rId3"/>
          <a:stretch>
            <a:fillRect/>
          </a:stretch>
        </p:blipFill>
        <p:spPr>
          <a:xfrm>
            <a:off x="838200" y="1825625"/>
            <a:ext cx="3119469" cy="411003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8902" y="1826387"/>
            <a:ext cx="3174196" cy="410851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8211471" y="1825623"/>
            <a:ext cx="3092768" cy="41100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38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rot="879451">
            <a:off x="8699993" y="2189825"/>
            <a:ext cx="2792263" cy="362903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rot="766079">
            <a:off x="8413273" y="1920619"/>
            <a:ext cx="2527504" cy="332412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a:stretch>
            <a:fillRect/>
          </a:stretch>
        </p:blipFill>
        <p:spPr>
          <a:xfrm>
            <a:off x="5560392" y="1690686"/>
            <a:ext cx="3355007" cy="4437267"/>
          </a:xfrm>
          <a:prstGeom prst="rect">
            <a:avLst/>
          </a:prstGeom>
          <a:ln>
            <a:noFill/>
          </a:ln>
          <a:effectLst>
            <a:outerShdw blurRad="292100" dist="139700" dir="2700000" algn="tl" rotWithShape="0">
              <a:srgbClr val="333333">
                <a:alpha val="65000"/>
              </a:srgbClr>
            </a:outerShdw>
          </a:effectLst>
        </p:spPr>
      </p:pic>
      <p:sp>
        <p:nvSpPr>
          <p:cNvPr id="10" name="Content Placeholder 2"/>
          <p:cNvSpPr>
            <a:spLocks noGrp="1"/>
          </p:cNvSpPr>
          <p:nvPr>
            <p:ph idx="1"/>
          </p:nvPr>
        </p:nvSpPr>
        <p:spPr>
          <a:xfrm>
            <a:off x="685800" y="2057399"/>
            <a:ext cx="4114800" cy="3810001"/>
          </a:xfrm>
        </p:spPr>
        <p:txBody>
          <a:bodyPr anchor="t" anchorCtr="0">
            <a:normAutofit fontScale="77500" lnSpcReduction="20000"/>
          </a:bodyPr>
          <a:lstStyle/>
          <a:p>
            <a:pPr marL="342900" indent="-342900">
              <a:lnSpc>
                <a:spcPct val="100000"/>
              </a:lnSpc>
              <a:spcBef>
                <a:spcPts val="2400"/>
              </a:spcBef>
              <a:buFont typeface="Arial" panose="020B0604020202020204" pitchFamily="34" charset="0"/>
              <a:buChar char="•"/>
            </a:pPr>
            <a:r>
              <a:rPr lang="en-US" sz="3500" b="0" dirty="0" err="1">
                <a:solidFill>
                  <a:schemeClr val="tx1">
                    <a:lumMod val="75000"/>
                    <a:lumOff val="25000"/>
                  </a:schemeClr>
                </a:solidFill>
              </a:rPr>
              <a:t>ERM</a:t>
            </a:r>
            <a:r>
              <a:rPr lang="en-US" sz="3500" b="0" dirty="0">
                <a:solidFill>
                  <a:schemeClr val="tx1">
                    <a:lumMod val="75000"/>
                    <a:lumOff val="25000"/>
                  </a:schemeClr>
                </a:solidFill>
              </a:rPr>
              <a:t> Playbook</a:t>
            </a:r>
          </a:p>
          <a:p>
            <a:pPr marL="342900" indent="-342900">
              <a:lnSpc>
                <a:spcPct val="100000"/>
              </a:lnSpc>
              <a:spcBef>
                <a:spcPts val="2400"/>
              </a:spcBef>
              <a:buFont typeface="Arial" panose="020B0604020202020204" pitchFamily="34" charset="0"/>
              <a:buChar char="•"/>
            </a:pPr>
            <a:r>
              <a:rPr lang="en-US" sz="3500" b="0" dirty="0">
                <a:solidFill>
                  <a:schemeClr val="tx1">
                    <a:lumMod val="75000"/>
                    <a:lumOff val="25000"/>
                  </a:schemeClr>
                </a:solidFill>
              </a:rPr>
              <a:t>Quick Reference Guide</a:t>
            </a:r>
          </a:p>
          <a:p>
            <a:pPr marL="342900" indent="-342900">
              <a:lnSpc>
                <a:spcPct val="100000"/>
              </a:lnSpc>
              <a:spcBef>
                <a:spcPts val="2400"/>
              </a:spcBef>
              <a:buFont typeface="Arial" panose="020B0604020202020204" pitchFamily="34" charset="0"/>
              <a:buChar char="•"/>
            </a:pPr>
            <a:r>
              <a:rPr lang="en-US" sz="3500" b="0" dirty="0">
                <a:solidFill>
                  <a:schemeClr val="tx1">
                    <a:lumMod val="75000"/>
                    <a:lumOff val="25000"/>
                  </a:schemeClr>
                </a:solidFill>
              </a:rPr>
              <a:t>Readiness Assessment Questionnaire</a:t>
            </a:r>
          </a:p>
          <a:p>
            <a:pPr marL="342900" indent="-342900">
              <a:lnSpc>
                <a:spcPct val="100000"/>
              </a:lnSpc>
              <a:spcBef>
                <a:spcPts val="2400"/>
              </a:spcBef>
              <a:buFont typeface="Arial" panose="020B0604020202020204" pitchFamily="34" charset="0"/>
              <a:buChar char="•"/>
            </a:pPr>
            <a:r>
              <a:rPr lang="en-US" sz="3500" b="0" dirty="0">
                <a:solidFill>
                  <a:schemeClr val="tx1">
                    <a:lumMod val="75000"/>
                    <a:lumOff val="25000"/>
                  </a:schemeClr>
                </a:solidFill>
              </a:rPr>
              <a:t>Resource for Boards and Trustees</a:t>
            </a:r>
          </a:p>
        </p:txBody>
      </p:sp>
      <p:sp>
        <p:nvSpPr>
          <p:cNvPr id="2" name="Title 1"/>
          <p:cNvSpPr>
            <a:spLocks noGrp="1"/>
          </p:cNvSpPr>
          <p:nvPr>
            <p:ph type="title"/>
          </p:nvPr>
        </p:nvSpPr>
        <p:spPr>
          <a:xfrm>
            <a:off x="685800" y="258535"/>
            <a:ext cx="11353801" cy="1325563"/>
          </a:xfrm>
        </p:spPr>
        <p:txBody>
          <a:bodyPr>
            <a:normAutofit/>
          </a:bodyPr>
          <a:lstStyle/>
          <a:p>
            <a:r>
              <a:rPr lang="en-US" sz="4400" b="1" dirty="0">
                <a:solidFill>
                  <a:schemeClr val="tx1">
                    <a:lumMod val="65000"/>
                    <a:lumOff val="35000"/>
                  </a:schemeClr>
                </a:solidFill>
                <a:latin typeface="+mn-lt"/>
              </a:rPr>
              <a:t>ERM Resources</a:t>
            </a:r>
          </a:p>
        </p:txBody>
      </p:sp>
    </p:spTree>
    <p:extLst>
      <p:ext uri="{BB962C8B-B14F-4D97-AF65-F5344CB8AC3E}">
        <p14:creationId xmlns:p14="http://schemas.microsoft.com/office/powerpoint/2010/main" val="194397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1000"/>
                                        <p:tgtEl>
                                          <p:spTgt spid="10">
                                            <p:txEl>
                                              <p:pRg st="1" end="1"/>
                                            </p:txEl>
                                          </p:spTgt>
                                        </p:tgtEl>
                                      </p:cBhvr>
                                    </p:animEffect>
                                    <p:anim calcmode="lin" valueType="num">
                                      <p:cBhvr>
                                        <p:cTn id="17"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fade">
                                      <p:cBhvr>
                                        <p:cTn id="26" dur="1000"/>
                                        <p:tgtEl>
                                          <p:spTgt spid="10">
                                            <p:txEl>
                                              <p:pRg st="3" end="3"/>
                                            </p:txEl>
                                          </p:spTgt>
                                        </p:tgtEl>
                                      </p:cBhvr>
                                    </p:animEffect>
                                    <p:anim calcmode="lin" valueType="num">
                                      <p:cBhvr>
                                        <p:cTn id="27"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9" presetID="2" presetClass="entr" presetSubtype="9" fill="hold" nodeType="withEffect">
                                  <p:stCondLst>
                                    <p:cond delay="25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0-#ppt_w/2"/>
                                          </p:val>
                                        </p:tav>
                                        <p:tav tm="100000">
                                          <p:val>
                                            <p:strVal val="#ppt_x"/>
                                          </p:val>
                                        </p:tav>
                                      </p:tavLst>
                                    </p:anim>
                                    <p:anim calcmode="lin" valueType="num">
                                      <p:cBhvr additive="base">
                                        <p:cTn id="32" dur="750" fill="hold"/>
                                        <p:tgtEl>
                                          <p:spTgt spid="8"/>
                                        </p:tgtEl>
                                        <p:attrNameLst>
                                          <p:attrName>ppt_y</p:attrName>
                                        </p:attrNameLst>
                                      </p:cBhvr>
                                      <p:tavLst>
                                        <p:tav tm="0">
                                          <p:val>
                                            <p:strVal val="0-#ppt_h/2"/>
                                          </p:val>
                                        </p:tav>
                                        <p:tav tm="100000">
                                          <p:val>
                                            <p:strVal val="#ppt_y"/>
                                          </p:val>
                                        </p:tav>
                                      </p:tavLst>
                                    </p:anim>
                                  </p:childTnLst>
                                </p:cTn>
                              </p:par>
                            </p:childTnLst>
                          </p:cTn>
                        </p:par>
                        <p:par>
                          <p:cTn id="33" fill="hold">
                            <p:stCondLst>
                              <p:cond delay="1500"/>
                            </p:stCondLst>
                            <p:childTnLst>
                              <p:par>
                                <p:cTn id="34" presetID="2" presetClass="entr" presetSubtype="9"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9"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0-#ppt_w/2"/>
                                          </p:val>
                                        </p:tav>
                                        <p:tav tm="100000">
                                          <p:val>
                                            <p:strVal val="#ppt_x"/>
                                          </p:val>
                                        </p:tav>
                                      </p:tavLst>
                                    </p:anim>
                                    <p:anim calcmode="lin" valueType="num">
                                      <p:cBhvr additive="base">
                                        <p:cTn id="4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20721275" flipH="1">
            <a:off x="-1232992" y="4038441"/>
            <a:ext cx="3698975" cy="27742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30818">
            <a:off x="2510594" y="4121261"/>
            <a:ext cx="3860800" cy="2895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ontent Placeholder 2"/>
          <p:cNvSpPr>
            <a:spLocks noGrp="1"/>
          </p:cNvSpPr>
          <p:nvPr>
            <p:ph idx="1"/>
          </p:nvPr>
        </p:nvSpPr>
        <p:spPr>
          <a:xfrm>
            <a:off x="6400800" y="2133600"/>
            <a:ext cx="5588000" cy="4305298"/>
          </a:xfrm>
        </p:spPr>
        <p:txBody>
          <a:bodyPr>
            <a:normAutofit/>
          </a:bodyPr>
          <a:lstStyle/>
          <a:p>
            <a:pPr marL="0" indent="0">
              <a:buNone/>
            </a:pPr>
            <a:r>
              <a:rPr lang="en-US" sz="3200" dirty="0">
                <a:solidFill>
                  <a:schemeClr val="tx1">
                    <a:lumMod val="65000"/>
                    <a:lumOff val="35000"/>
                  </a:schemeClr>
                </a:solidFill>
              </a:rPr>
              <a:t>Nine online modules, </a:t>
            </a:r>
          </a:p>
          <a:p>
            <a:pPr marL="0" indent="0">
              <a:buNone/>
            </a:pPr>
            <a:r>
              <a:rPr lang="en-US" sz="3200" dirty="0">
                <a:solidFill>
                  <a:schemeClr val="tx1">
                    <a:lumMod val="65000"/>
                    <a:lumOff val="35000"/>
                  </a:schemeClr>
                </a:solidFill>
              </a:rPr>
              <a:t>One in-person course</a:t>
            </a:r>
          </a:p>
          <a:p>
            <a:pPr marL="0" indent="0">
              <a:buNone/>
            </a:pPr>
            <a:endParaRPr lang="en-US" sz="3200" dirty="0">
              <a:solidFill>
                <a:schemeClr val="tx1">
                  <a:lumMod val="65000"/>
                  <a:lumOff val="35000"/>
                </a:schemeClr>
              </a:solidFill>
            </a:endParaRPr>
          </a:p>
        </p:txBody>
      </p:sp>
      <p:sp>
        <p:nvSpPr>
          <p:cNvPr id="4" name="Title 1"/>
          <p:cNvSpPr txBox="1">
            <a:spLocks/>
          </p:cNvSpPr>
          <p:nvPr/>
        </p:nvSpPr>
        <p:spPr>
          <a:xfrm>
            <a:off x="6096000" y="685800"/>
            <a:ext cx="7202905" cy="1447800"/>
          </a:xfrm>
          <a:prstGeom prst="rect">
            <a:avLst/>
          </a:prstGeom>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dirty="0">
                <a:solidFill>
                  <a:schemeClr val="tx1">
                    <a:lumMod val="65000"/>
                    <a:lumOff val="35000"/>
                  </a:schemeClr>
                </a:solidFill>
                <a:latin typeface="+mn-lt"/>
              </a:rPr>
              <a:t>ERM Certificate Program</a:t>
            </a:r>
          </a:p>
        </p:txBody>
      </p:sp>
      <p:pic>
        <p:nvPicPr>
          <p:cNvPr id="5" name="Picture 4"/>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t="17778"/>
          <a:stretch/>
        </p:blipFill>
        <p:spPr>
          <a:xfrm rot="21071686">
            <a:off x="1004390" y="1741301"/>
            <a:ext cx="3544845" cy="3886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Content Placeholder 2"/>
          <p:cNvSpPr txBox="1">
            <a:spLocks/>
          </p:cNvSpPr>
          <p:nvPr/>
        </p:nvSpPr>
        <p:spPr>
          <a:xfrm>
            <a:off x="7522383" y="4974703"/>
            <a:ext cx="5588000" cy="869837"/>
          </a:xfrm>
          <a:prstGeom prst="rect">
            <a:avLst/>
          </a:prstGeom>
        </p:spPr>
        <p:txBody>
          <a:bodyPr vert="horz" lIns="91440" tIns="45720" rIns="91440" bIns="45720" rtlCol="0">
            <a:normAutofit/>
          </a:bodyPr>
          <a:lstStyle>
            <a:lvl1pPr marL="342900" indent="-342900" algn="l" defTabSz="914400" rtl="0" eaLnBrk="1" latinLnBrk="0" hangingPunct="1">
              <a:spcBef>
                <a:spcPts val="600"/>
              </a:spcBef>
              <a:buSzPct val="80000"/>
              <a:buFont typeface="Arial" panose="020B0604020202020204" pitchFamily="34" charset="0"/>
              <a:buChar char="•"/>
              <a:defRPr sz="28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b="1" dirty="0">
                <a:solidFill>
                  <a:schemeClr val="tx1">
                    <a:lumMod val="65000"/>
                    <a:lumOff val="35000"/>
                  </a:schemeClr>
                </a:solidFill>
              </a:rPr>
              <a:t>www.ASHRM.org/ERM</a:t>
            </a:r>
          </a:p>
        </p:txBody>
      </p:sp>
    </p:spTree>
    <p:extLst>
      <p:ext uri="{BB962C8B-B14F-4D97-AF65-F5344CB8AC3E}">
        <p14:creationId xmlns:p14="http://schemas.microsoft.com/office/powerpoint/2010/main" val="79146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ppt_x"/>
                                          </p:val>
                                        </p:tav>
                                        <p:tav tm="100000">
                                          <p:val>
                                            <p:strVal val="#ppt_x"/>
                                          </p:val>
                                        </p:tav>
                                      </p:tavLst>
                                    </p:anim>
                                    <p:anim calcmode="lin" valueType="num">
                                      <p:cBhvr additive="base">
                                        <p:cTn id="21" dur="10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ppt_x"/>
                                          </p:val>
                                        </p:tav>
                                        <p:tav tm="100000">
                                          <p:val>
                                            <p:strVal val="#ppt_x"/>
                                          </p:val>
                                        </p:tav>
                                      </p:tavLst>
                                    </p:anim>
                                    <p:anim calcmode="lin" valueType="num">
                                      <p:cBhvr additive="base">
                                        <p:cTn id="26" dur="10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fill="hold"/>
                                        <p:tgtEl>
                                          <p:spTgt spid="5"/>
                                        </p:tgtEl>
                                        <p:attrNameLst>
                                          <p:attrName>ppt_x</p:attrName>
                                        </p:attrNameLst>
                                      </p:cBhvr>
                                      <p:tavLst>
                                        <p:tav tm="0">
                                          <p:val>
                                            <p:strVal val="#ppt_x"/>
                                          </p:val>
                                        </p:tav>
                                        <p:tav tm="100000">
                                          <p:val>
                                            <p:strVal val="#ppt_x"/>
                                          </p:val>
                                        </p:tav>
                                      </p:tavLst>
                                    </p:anim>
                                    <p:anim calcmode="lin" valueType="num">
                                      <p:cBhvr additive="base">
                                        <p:cTn id="31"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4294967295"/>
          </p:nvPr>
        </p:nvSpPr>
        <p:spPr>
          <a:xfrm>
            <a:off x="685800" y="2286000"/>
            <a:ext cx="4648200" cy="2708434"/>
          </a:xfrm>
          <a:prstGeom prst="rect">
            <a:avLst/>
          </a:prstGeom>
        </p:spPr>
        <p:txBody>
          <a:bodyPr wrap="square">
            <a:spAutoFit/>
          </a:bodyPr>
          <a:lstStyle/>
          <a:p>
            <a:pPr marL="0" indent="0">
              <a:buNone/>
            </a:pPr>
            <a:r>
              <a:rPr lang="en-US" sz="3200" dirty="0">
                <a:solidFill>
                  <a:schemeClr val="tx1">
                    <a:lumMod val="65000"/>
                    <a:lumOff val="35000"/>
                  </a:schemeClr>
                </a:solidFill>
              </a:rPr>
              <a:t>Advance patient safety through a value-driven approach.</a:t>
            </a:r>
          </a:p>
          <a:p>
            <a:pPr marL="0" indent="0">
              <a:buNone/>
            </a:pPr>
            <a:endParaRPr lang="en-US" sz="3200" dirty="0">
              <a:solidFill>
                <a:schemeClr val="tx1">
                  <a:lumMod val="65000"/>
                  <a:lumOff val="35000"/>
                </a:schemeClr>
              </a:solidFill>
            </a:endParaRPr>
          </a:p>
          <a:p>
            <a:pPr marL="0" indent="0">
              <a:buNone/>
            </a:pPr>
            <a:r>
              <a:rPr lang="en-US" sz="3200" dirty="0">
                <a:solidFill>
                  <a:schemeClr val="tx1">
                    <a:lumMod val="65000"/>
                    <a:lumOff val="35000"/>
                  </a:schemeClr>
                </a:solidFill>
              </a:rPr>
              <a:t> </a:t>
            </a:r>
          </a:p>
        </p:txBody>
      </p:sp>
      <p:sp>
        <p:nvSpPr>
          <p:cNvPr id="5" name="Title 1"/>
          <p:cNvSpPr>
            <a:spLocks noGrp="1"/>
          </p:cNvSpPr>
          <p:nvPr>
            <p:ph type="title" idx="4294967295"/>
          </p:nvPr>
        </p:nvSpPr>
        <p:spPr>
          <a:xfrm>
            <a:off x="3810000" y="457200"/>
            <a:ext cx="8047037" cy="914400"/>
          </a:xfrm>
        </p:spPr>
        <p:txBody>
          <a:body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Goal: Patient Safety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1905000"/>
            <a:ext cx="4907411" cy="3271607"/>
          </a:xfrm>
          <a:prstGeom prst="rect">
            <a:avLst/>
          </a:prstGeom>
          <a:ln>
            <a:noFill/>
          </a:ln>
          <a:effectLst>
            <a:reflection blurRad="12700" stA="30000" endPos="30000" dist="5000" dir="5400000" sy="-100000" algn="bl" rotWithShape="0"/>
          </a:effectLst>
          <a:scene3d>
            <a:camera prst="perspectiveContrastingLeftFacing" fov="2700000">
              <a:rot lat="21299999" lon="1800000" rev="0"/>
            </a:camera>
            <a:lightRig rig="threePt" dir="t">
              <a:rot lat="0" lon="0" rev="2700000"/>
            </a:lightRig>
          </a:scene3d>
          <a:sp3d>
            <a:bevelT w="63500" h="50800"/>
          </a:sp3d>
        </p:spPr>
      </p:pic>
    </p:spTree>
    <p:extLst>
      <p:ext uri="{BB962C8B-B14F-4D97-AF65-F5344CB8AC3E}">
        <p14:creationId xmlns:p14="http://schemas.microsoft.com/office/powerpoint/2010/main" val="209047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8">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3527"/>
          <a:stretch/>
        </p:blipFill>
        <p:spPr>
          <a:xfrm>
            <a:off x="2971800" y="3332090"/>
            <a:ext cx="2634161" cy="3312991"/>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b="2357"/>
          <a:stretch/>
        </p:blipFill>
        <p:spPr>
          <a:xfrm>
            <a:off x="230496" y="3332090"/>
            <a:ext cx="2607344" cy="332217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2527" y="1582442"/>
            <a:ext cx="2598992" cy="335679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04665">
            <a:off x="7212048" y="1946258"/>
            <a:ext cx="3042720" cy="3963543"/>
          </a:xfrm>
          <a:prstGeom prst="rect">
            <a:avLst/>
          </a:prstGeom>
          <a:ln>
            <a:noFill/>
          </a:ln>
          <a:effectLst>
            <a:outerShdw blurRad="292100" dist="139700" dir="2700000" algn="tl" rotWithShape="0">
              <a:srgbClr val="333333">
                <a:alpha val="65000"/>
              </a:srgbClr>
            </a:outerShdw>
          </a:effectLst>
        </p:spPr>
      </p:pic>
      <p:sp>
        <p:nvSpPr>
          <p:cNvPr id="10" name="Title Placeholder 12"/>
          <p:cNvSpPr txBox="1">
            <a:spLocks/>
          </p:cNvSpPr>
          <p:nvPr/>
        </p:nvSpPr>
        <p:spPr bwMode="auto">
          <a:xfrm>
            <a:off x="6096000" y="381000"/>
            <a:ext cx="5791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en-US" sz="4400" b="1" dirty="0">
                <a:solidFill>
                  <a:schemeClr val="tx1">
                    <a:lumMod val="65000"/>
                    <a:lumOff val="35000"/>
                  </a:schemeClr>
                </a:solidFill>
              </a:rPr>
              <a:t>Patient Safety &amp; </a:t>
            </a:r>
            <a:br>
              <a:rPr lang="en-US" altLang="en-US" sz="4400" b="1" dirty="0">
                <a:solidFill>
                  <a:schemeClr val="tx1">
                    <a:lumMod val="65000"/>
                    <a:lumOff val="35000"/>
                  </a:schemeClr>
                </a:solidFill>
              </a:rPr>
            </a:br>
            <a:r>
              <a:rPr lang="en-US" altLang="en-US" sz="4400" b="1" dirty="0">
                <a:solidFill>
                  <a:schemeClr val="tx1">
                    <a:lumMod val="65000"/>
                    <a:lumOff val="35000"/>
                  </a:schemeClr>
                </a:solidFill>
              </a:rPr>
              <a:t>RCA Resources</a:t>
            </a:r>
          </a:p>
        </p:txBody>
      </p:sp>
    </p:spTree>
    <p:extLst>
      <p:ext uri="{BB962C8B-B14F-4D97-AF65-F5344CB8AC3E}">
        <p14:creationId xmlns:p14="http://schemas.microsoft.com/office/powerpoint/2010/main" val="83270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1+#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667000" y="-553952"/>
            <a:ext cx="9296401" cy="1447800"/>
          </a:xfrm>
          <a:prstGeom prst="rect">
            <a:avLst/>
          </a:prstGeom>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r"/>
            <a:br>
              <a:rPr lang="en-US" dirty="0">
                <a:solidFill>
                  <a:schemeClr val="tx1">
                    <a:lumMod val="65000"/>
                    <a:lumOff val="35000"/>
                  </a:schemeClr>
                </a:solidFill>
                <a:latin typeface="+mn-lt"/>
              </a:rPr>
            </a:br>
            <a:r>
              <a:rPr lang="en-US" dirty="0">
                <a:solidFill>
                  <a:schemeClr val="tx1">
                    <a:lumMod val="65000"/>
                    <a:lumOff val="35000"/>
                  </a:schemeClr>
                </a:solidFill>
                <a:latin typeface="+mn-lt"/>
              </a:rPr>
              <a:t>2018 ASHRM </a:t>
            </a:r>
            <a:br>
              <a:rPr lang="en-US" dirty="0">
                <a:solidFill>
                  <a:schemeClr val="tx1">
                    <a:lumMod val="65000"/>
                    <a:lumOff val="35000"/>
                  </a:schemeClr>
                </a:solidFill>
                <a:latin typeface="+mn-lt"/>
              </a:rPr>
            </a:br>
            <a:r>
              <a:rPr lang="en-US" dirty="0">
                <a:solidFill>
                  <a:schemeClr val="tx1">
                    <a:lumMod val="65000"/>
                    <a:lumOff val="35000"/>
                  </a:schemeClr>
                </a:solidFill>
                <a:latin typeface="+mn-lt"/>
              </a:rPr>
              <a:t>Patient Safety Award</a:t>
            </a:r>
            <a:br>
              <a:rPr lang="en-US" dirty="0">
                <a:solidFill>
                  <a:schemeClr val="tx1">
                    <a:lumMod val="65000"/>
                    <a:lumOff val="35000"/>
                  </a:schemeClr>
                </a:solidFill>
                <a:latin typeface="+mn-lt"/>
              </a:rPr>
            </a:br>
            <a:endParaRPr lang="en-US" dirty="0">
              <a:solidFill>
                <a:schemeClr val="tx1">
                  <a:lumMod val="65000"/>
                  <a:lumOff val="35000"/>
                </a:schemeClr>
              </a:solidFill>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49696">
            <a:off x="1412232" y="2004761"/>
            <a:ext cx="2509534" cy="3760837"/>
          </a:xfrm>
          <a:prstGeom prst="rect">
            <a:avLst/>
          </a:prstGeom>
          <a:ln>
            <a:noFill/>
          </a:ln>
          <a:effectLst>
            <a:outerShdw blurRad="190500" algn="tl" rotWithShape="0">
              <a:srgbClr val="000000">
                <a:alpha val="70000"/>
              </a:srgbClr>
            </a:outerShdw>
          </a:effectLst>
        </p:spPr>
      </p:pic>
      <p:sp>
        <p:nvSpPr>
          <p:cNvPr id="7" name="Content Placeholder 6"/>
          <p:cNvSpPr>
            <a:spLocks noGrp="1"/>
          </p:cNvSpPr>
          <p:nvPr>
            <p:ph idx="1"/>
          </p:nvPr>
        </p:nvSpPr>
        <p:spPr>
          <a:xfrm>
            <a:off x="5333999" y="2514600"/>
            <a:ext cx="6629401" cy="2362200"/>
          </a:xfrm>
        </p:spPr>
        <p:txBody>
          <a:bodyPr/>
          <a:lstStyle/>
          <a:p>
            <a:pPr marL="0" indent="0">
              <a:buNone/>
            </a:pPr>
            <a:r>
              <a:rPr lang="en-US" dirty="0">
                <a:solidFill>
                  <a:schemeClr val="tx1">
                    <a:lumMod val="65000"/>
                    <a:lumOff val="35000"/>
                  </a:schemeClr>
                </a:solidFill>
              </a:rPr>
              <a:t>Recognizing organizational excellence and celebrating the efforts of risk management professionals.</a:t>
            </a:r>
          </a:p>
          <a:p>
            <a:pPr marL="0" indent="0">
              <a:buNone/>
            </a:pPr>
            <a:endParaRPr lang="en-US" dirty="0">
              <a:solidFill>
                <a:schemeClr val="tx1">
                  <a:lumMod val="65000"/>
                  <a:lumOff val="35000"/>
                </a:schemeClr>
              </a:solidFill>
            </a:endParaRPr>
          </a:p>
          <a:p>
            <a:pPr marL="0" indent="0">
              <a:buNone/>
            </a:pPr>
            <a:r>
              <a:rPr lang="en-US" i="1" dirty="0">
                <a:solidFill>
                  <a:schemeClr val="tx1">
                    <a:lumMod val="65000"/>
                    <a:lumOff val="35000"/>
                  </a:schemeClr>
                </a:solidFill>
              </a:rPr>
              <a:t>Application deadline: June 1</a:t>
            </a:r>
          </a:p>
          <a:p>
            <a:pPr marL="0" indent="0">
              <a:buNone/>
            </a:pPr>
            <a:endParaRPr lang="en-US" dirty="0">
              <a:solidFill>
                <a:schemeClr val="tx1">
                  <a:lumMod val="65000"/>
                  <a:lumOff val="35000"/>
                </a:schemeClr>
              </a:solidFill>
            </a:endParaRPr>
          </a:p>
        </p:txBody>
      </p:sp>
      <p:sp>
        <p:nvSpPr>
          <p:cNvPr id="5" name="Content Placeholder 6"/>
          <p:cNvSpPr txBox="1">
            <a:spLocks/>
          </p:cNvSpPr>
          <p:nvPr/>
        </p:nvSpPr>
        <p:spPr>
          <a:xfrm>
            <a:off x="304800" y="6172200"/>
            <a:ext cx="6629401" cy="2362200"/>
          </a:xfrm>
          <a:prstGeom prst="rect">
            <a:avLst/>
          </a:prstGeom>
        </p:spPr>
        <p:txBody>
          <a:bodyPr vert="horz" lIns="91440" tIns="45720" rIns="91440" bIns="45720" rtlCol="0">
            <a:noAutofit/>
          </a:bodyPr>
          <a:lstStyle>
            <a:lvl1pPr marL="342900" indent="-342900" algn="l" defTabSz="914400" rtl="0" eaLnBrk="1" latinLnBrk="0" hangingPunct="1">
              <a:spcBef>
                <a:spcPts val="600"/>
              </a:spcBef>
              <a:buSzPct val="80000"/>
              <a:buFont typeface="Arial" panose="020B0604020202020204" pitchFamily="34" charset="0"/>
              <a:buChar char="•"/>
              <a:defRPr sz="28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500" b="1" dirty="0">
                <a:solidFill>
                  <a:schemeClr val="tx1">
                    <a:lumMod val="65000"/>
                    <a:lumOff val="35000"/>
                  </a:schemeClr>
                </a:solidFill>
              </a:rPr>
              <a:t>www.ASHRM.org/PatientSafetyAward</a:t>
            </a:r>
          </a:p>
        </p:txBody>
      </p:sp>
    </p:spTree>
    <p:extLst>
      <p:ext uri="{BB962C8B-B14F-4D97-AF65-F5344CB8AC3E}">
        <p14:creationId xmlns:p14="http://schemas.microsoft.com/office/powerpoint/2010/main" val="73066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anim calcmode="lin" valueType="num">
                                      <p:cBhvr>
                                        <p:cTn id="1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anim calcmode="lin" valueType="num">
                                      <p:cBhvr>
                                        <p:cTn id="2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allAtOnce"/>
      <p:bldP spid="5"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315200" y="457200"/>
            <a:ext cx="4572000" cy="990600"/>
          </a:xfrm>
        </p:spPr>
        <p:txBody>
          <a:bodyPr>
            <a:normAutofit/>
          </a:bodyPr>
          <a:lstStyle/>
          <a:p>
            <a:r>
              <a:rPr lang="en-US" sz="4400" dirty="0">
                <a:solidFill>
                  <a:schemeClr val="tx1">
                    <a:lumMod val="65000"/>
                    <a:lumOff val="35000"/>
                  </a:schemeClr>
                </a:solidFill>
                <a:latin typeface="+mn-lt"/>
                <a:cs typeface="Arial" panose="020B0604020202020204" pitchFamily="34" charset="0"/>
              </a:rPr>
              <a:t>Goal: Leadership</a:t>
            </a:r>
          </a:p>
        </p:txBody>
      </p:sp>
      <p:sp>
        <p:nvSpPr>
          <p:cNvPr id="8" name="Content Placeholder 7"/>
          <p:cNvSpPr>
            <a:spLocks noGrp="1"/>
          </p:cNvSpPr>
          <p:nvPr>
            <p:ph idx="4294967295"/>
          </p:nvPr>
        </p:nvSpPr>
        <p:spPr>
          <a:xfrm>
            <a:off x="635000" y="2667000"/>
            <a:ext cx="4114800" cy="3200876"/>
          </a:xfrm>
          <a:prstGeom prst="rect">
            <a:avLst/>
          </a:prstGeom>
        </p:spPr>
        <p:txBody>
          <a:bodyPr wrap="square">
            <a:spAutoFit/>
          </a:bodyPr>
          <a:lstStyle/>
          <a:p>
            <a:pPr marL="0" indent="0">
              <a:buNone/>
            </a:pPr>
            <a:r>
              <a:rPr lang="en-US" sz="3200" dirty="0">
                <a:solidFill>
                  <a:schemeClr val="tx1">
                    <a:lumMod val="65000"/>
                    <a:lumOff val="35000"/>
                  </a:schemeClr>
                </a:solidFill>
              </a:rPr>
              <a:t>Be recognized as an influential leader in healthcare enterprise risk management. </a:t>
            </a:r>
          </a:p>
          <a:p>
            <a:pPr marL="0" indent="0">
              <a:buNone/>
            </a:pPr>
            <a:endParaRPr lang="en-US" sz="3200" dirty="0">
              <a:solidFill>
                <a:schemeClr val="tx1">
                  <a:lumMod val="65000"/>
                  <a:lumOff val="35000"/>
                </a:schemeClr>
              </a:solidFill>
            </a:endParaRPr>
          </a:p>
          <a:p>
            <a:pPr marL="0" indent="0">
              <a:buNone/>
            </a:pPr>
            <a:r>
              <a:rPr lang="en-US" sz="3200" dirty="0">
                <a:solidFill>
                  <a:schemeClr val="tx1">
                    <a:lumMod val="65000"/>
                    <a:lumOff val="35000"/>
                  </a:schemeClr>
                </a:solidFill>
              </a:rPr>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2057400"/>
            <a:ext cx="5562600" cy="3708400"/>
          </a:xfrm>
          <a:prstGeom prst="rect">
            <a:avLst/>
          </a:prstGeom>
          <a:ln>
            <a:noFill/>
          </a:ln>
          <a:effectLst>
            <a:reflection blurRad="12700" stA="30000" endPos="30000" dist="5000" dir="5400000" sy="-100000" algn="bl" rotWithShape="0"/>
          </a:effectLst>
          <a:scene3d>
            <a:camera prst="perspectiveContrastingLeftFacing" fov="2700000">
              <a:rot lat="21299999" lon="1800000" rev="0"/>
            </a:camera>
            <a:lightRig rig="threePt" dir="t">
              <a:rot lat="0" lon="0" rev="2700000"/>
            </a:lightRig>
          </a:scene3d>
          <a:sp3d>
            <a:bevelT w="63500" h="50800"/>
          </a:sp3d>
        </p:spPr>
      </p:pic>
    </p:spTree>
    <p:extLst>
      <p:ext uri="{BB962C8B-B14F-4D97-AF65-F5344CB8AC3E}">
        <p14:creationId xmlns:p14="http://schemas.microsoft.com/office/powerpoint/2010/main" val="256332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10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8">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886200" y="457200"/>
            <a:ext cx="8046720" cy="914400"/>
          </a:xfrm>
        </p:spPr>
        <p:txBody>
          <a:bodyPr>
            <a:normAutofit/>
          </a:bodyPr>
          <a:lstStyle/>
          <a:p>
            <a:r>
              <a:rPr lang="en-US" sz="4400" dirty="0">
                <a:solidFill>
                  <a:schemeClr val="tx1">
                    <a:lumMod val="65000"/>
                    <a:lumOff val="35000"/>
                  </a:schemeClr>
                </a:solidFill>
                <a:latin typeface="+mn-lt"/>
                <a:cs typeface="Arial" panose="020B0604020202020204" pitchFamily="34" charset="0"/>
              </a:rPr>
              <a:t>Advancing the Specialty</a:t>
            </a:r>
          </a:p>
        </p:txBody>
      </p:sp>
      <p:sp>
        <p:nvSpPr>
          <p:cNvPr id="7" name="Content Placeholder 2"/>
          <p:cNvSpPr txBox="1">
            <a:spLocks/>
          </p:cNvSpPr>
          <p:nvPr/>
        </p:nvSpPr>
        <p:spPr>
          <a:xfrm>
            <a:off x="5943600" y="1676400"/>
            <a:ext cx="5943600" cy="2009775"/>
          </a:xfrm>
          <a:prstGeom prst="rect">
            <a:avLst/>
          </a:prstGeom>
        </p:spPr>
        <p:txBody>
          <a:bodyPr vert="horz" lIns="91440" tIns="45720" rIns="91440" bIns="45720" rtlCol="0">
            <a:noAutofit/>
          </a:bodyPr>
          <a:lstStyle>
            <a:lvl1pPr marL="342900" indent="-3429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5425" indent="-225425">
              <a:buClr>
                <a:srgbClr val="566B87"/>
              </a:buClr>
              <a:defRPr/>
            </a:pPr>
            <a:r>
              <a:rPr lang="en-US" sz="2300" dirty="0">
                <a:solidFill>
                  <a:schemeClr val="tx1">
                    <a:lumMod val="65000"/>
                    <a:lumOff val="35000"/>
                  </a:schemeClr>
                </a:solidFill>
              </a:rPr>
              <a:t> CMS Requirements including:</a:t>
            </a:r>
          </a:p>
          <a:p>
            <a:pPr marL="685800" lvl="2" indent="-285750">
              <a:buClr>
                <a:srgbClr val="566B87"/>
              </a:buClr>
              <a:defRPr/>
            </a:pPr>
            <a:r>
              <a:rPr lang="en-US" sz="2300" dirty="0">
                <a:solidFill>
                  <a:schemeClr val="tx1">
                    <a:lumMod val="65000"/>
                    <a:lumOff val="35000"/>
                  </a:schemeClr>
                </a:solidFill>
              </a:rPr>
              <a:t>Healthcare Acquired Conditions</a:t>
            </a:r>
          </a:p>
          <a:p>
            <a:pPr marL="685800" lvl="2" indent="-285750">
              <a:buClr>
                <a:srgbClr val="566B87"/>
              </a:buClr>
              <a:defRPr/>
            </a:pPr>
            <a:r>
              <a:rPr lang="en-US" sz="2300" dirty="0">
                <a:solidFill>
                  <a:schemeClr val="tx1">
                    <a:lumMod val="65000"/>
                    <a:lumOff val="35000"/>
                  </a:schemeClr>
                </a:solidFill>
              </a:rPr>
              <a:t>Health Information Technology—Meaningful Use </a:t>
            </a:r>
          </a:p>
          <a:p>
            <a:pPr marL="685800" lvl="2" indent="-285750">
              <a:buClr>
                <a:srgbClr val="566B87"/>
              </a:buClr>
              <a:defRPr/>
            </a:pPr>
            <a:r>
              <a:rPr lang="en-US" sz="2300" dirty="0">
                <a:solidFill>
                  <a:schemeClr val="tx1">
                    <a:lumMod val="65000"/>
                    <a:lumOff val="35000"/>
                  </a:schemeClr>
                </a:solidFill>
              </a:rPr>
              <a:t>Hospital Inpatient Prospective </a:t>
            </a:r>
            <a:br>
              <a:rPr lang="en-US" sz="2300" dirty="0">
                <a:solidFill>
                  <a:schemeClr val="tx1">
                    <a:lumMod val="65000"/>
                    <a:lumOff val="35000"/>
                  </a:schemeClr>
                </a:solidFill>
              </a:rPr>
            </a:br>
            <a:r>
              <a:rPr lang="en-US" sz="2300" dirty="0">
                <a:solidFill>
                  <a:schemeClr val="tx1">
                    <a:lumMod val="65000"/>
                    <a:lumOff val="35000"/>
                  </a:schemeClr>
                </a:solidFill>
              </a:rPr>
              <a:t>Payment System Rule</a:t>
            </a:r>
          </a:p>
          <a:p>
            <a:pPr marL="685800" lvl="2" indent="-285750">
              <a:buClr>
                <a:srgbClr val="566B87"/>
              </a:buClr>
              <a:defRPr/>
            </a:pPr>
            <a:r>
              <a:rPr lang="en-US" sz="2300" dirty="0">
                <a:solidFill>
                  <a:schemeClr val="tx1">
                    <a:lumMod val="65000"/>
                    <a:lumOff val="35000"/>
                  </a:schemeClr>
                </a:solidFill>
              </a:rPr>
              <a:t>Value Based Purchasing</a:t>
            </a:r>
          </a:p>
          <a:p>
            <a:pPr marL="685800" lvl="2" indent="-285750">
              <a:buClr>
                <a:srgbClr val="566B87"/>
              </a:buClr>
              <a:defRPr/>
            </a:pPr>
            <a:r>
              <a:rPr lang="en-US" sz="2300" dirty="0">
                <a:solidFill>
                  <a:schemeClr val="tx1">
                    <a:lumMod val="65000"/>
                    <a:lumOff val="35000"/>
                  </a:schemeClr>
                </a:solidFill>
              </a:rPr>
              <a:t>Application of EMTALA to Inpatients</a:t>
            </a:r>
          </a:p>
          <a:p>
            <a:pPr marL="225425" indent="-225425">
              <a:buClr>
                <a:srgbClr val="566B87"/>
              </a:buClr>
              <a:defRPr/>
            </a:pPr>
            <a:r>
              <a:rPr lang="en-US" sz="2300" dirty="0">
                <a:solidFill>
                  <a:schemeClr val="tx1">
                    <a:lumMod val="65000"/>
                    <a:lumOff val="35000"/>
                  </a:schemeClr>
                </a:solidFill>
              </a:rPr>
              <a:t>The Joint Commission Standards </a:t>
            </a:r>
            <a:br>
              <a:rPr lang="en-US" sz="2300" dirty="0">
                <a:solidFill>
                  <a:schemeClr val="tx1">
                    <a:lumMod val="65000"/>
                    <a:lumOff val="35000"/>
                  </a:schemeClr>
                </a:solidFill>
              </a:rPr>
            </a:br>
            <a:r>
              <a:rPr lang="en-US" sz="2300" dirty="0">
                <a:solidFill>
                  <a:schemeClr val="tx1">
                    <a:lumMod val="65000"/>
                    <a:lumOff val="35000"/>
                  </a:schemeClr>
                </a:solidFill>
              </a:rPr>
              <a:t>and National Patient Safety Goals</a:t>
            </a:r>
          </a:p>
          <a:p>
            <a:pPr marL="0" indent="0">
              <a:defRPr/>
            </a:pPr>
            <a:endParaRPr lang="en-US" sz="2300" dirty="0">
              <a:solidFill>
                <a:schemeClr val="tx1">
                  <a:lumMod val="65000"/>
                  <a:lumOff val="35000"/>
                </a:schemeClr>
              </a:solidFill>
            </a:endParaRPr>
          </a:p>
          <a:p>
            <a:pPr marL="457200" lvl="1" indent="0">
              <a:defRPr/>
            </a:pPr>
            <a:endParaRPr lang="en-US" sz="2300" dirty="0">
              <a:solidFill>
                <a:schemeClr val="tx1">
                  <a:lumMod val="65000"/>
                  <a:lumOff val="35000"/>
                </a:schemeClr>
              </a:solidFill>
            </a:endParaRPr>
          </a:p>
          <a:p>
            <a:pPr marL="0" indent="0">
              <a:defRPr/>
            </a:pPr>
            <a:endParaRPr lang="en-US" sz="2300" dirty="0">
              <a:solidFill>
                <a:schemeClr val="tx1">
                  <a:lumMod val="65000"/>
                  <a:lumOff val="35000"/>
                </a:schemeClr>
              </a:solidFill>
            </a:endParaRPr>
          </a:p>
          <a:p>
            <a:pPr marL="0" indent="0">
              <a:buNone/>
              <a:defRPr/>
            </a:pPr>
            <a:r>
              <a:rPr lang="en-US" sz="2300" dirty="0">
                <a:solidFill>
                  <a:schemeClr val="tx1">
                    <a:lumMod val="65000"/>
                    <a:lumOff val="35000"/>
                  </a:schemeClr>
                </a:solidFill>
              </a:rPr>
              <a:t>	</a:t>
            </a:r>
          </a:p>
        </p:txBody>
      </p:sp>
      <p:sp>
        <p:nvSpPr>
          <p:cNvPr id="8" name="Content Placeholder 9"/>
          <p:cNvSpPr txBox="1">
            <a:spLocks/>
          </p:cNvSpPr>
          <p:nvPr/>
        </p:nvSpPr>
        <p:spPr>
          <a:xfrm>
            <a:off x="685800" y="1731168"/>
            <a:ext cx="5029200" cy="3910013"/>
          </a:xfrm>
          <a:prstGeom prst="rect">
            <a:avLst/>
          </a:prstGeom>
        </p:spPr>
        <p:txBody>
          <a:bodyPr vert="horz" lIns="91440" tIns="45720" rIns="91440" bIns="45720" rtlCol="0">
            <a:noAutofit/>
          </a:bodyPr>
          <a:lstStyle>
            <a:lvl1pPr marL="342900" indent="-3429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2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300" dirty="0">
                <a:solidFill>
                  <a:schemeClr val="tx1">
                    <a:lumMod val="65000"/>
                    <a:lumOff val="35000"/>
                  </a:schemeClr>
                </a:solidFill>
              </a:rPr>
              <a:t>Regulation/Accreditation</a:t>
            </a:r>
          </a:p>
          <a:p>
            <a:pPr>
              <a:buClr>
                <a:srgbClr val="566B87"/>
              </a:buClr>
              <a:defRPr/>
            </a:pPr>
            <a:r>
              <a:rPr lang="en-US" sz="2300" dirty="0">
                <a:solidFill>
                  <a:schemeClr val="tx1">
                    <a:lumMod val="65000"/>
                    <a:lumOff val="35000"/>
                  </a:schemeClr>
                </a:solidFill>
              </a:rPr>
              <a:t>Health IT/EHR</a:t>
            </a:r>
          </a:p>
          <a:p>
            <a:pPr>
              <a:buClr>
                <a:srgbClr val="566B87"/>
              </a:buClr>
              <a:defRPr/>
            </a:pPr>
            <a:r>
              <a:rPr lang="en-US" sz="2300" dirty="0">
                <a:solidFill>
                  <a:schemeClr val="tx1">
                    <a:lumMod val="65000"/>
                    <a:lumOff val="35000"/>
                  </a:schemeClr>
                </a:solidFill>
              </a:rPr>
              <a:t>Healthcare Reform Implementation</a:t>
            </a:r>
          </a:p>
          <a:p>
            <a:pPr>
              <a:buClr>
                <a:srgbClr val="566B87"/>
              </a:buClr>
              <a:defRPr/>
            </a:pPr>
            <a:r>
              <a:rPr lang="en-US" sz="2300" dirty="0">
                <a:solidFill>
                  <a:schemeClr val="tx1">
                    <a:lumMod val="65000"/>
                    <a:lumOff val="35000"/>
                  </a:schemeClr>
                </a:solidFill>
              </a:rPr>
              <a:t>Medical Professional Liability Reform</a:t>
            </a:r>
          </a:p>
          <a:p>
            <a:pPr>
              <a:buClr>
                <a:srgbClr val="566B87"/>
              </a:buClr>
              <a:defRPr/>
            </a:pPr>
            <a:r>
              <a:rPr lang="en-US" sz="2300" dirty="0">
                <a:solidFill>
                  <a:schemeClr val="tx1">
                    <a:lumMod val="65000"/>
                    <a:lumOff val="35000"/>
                  </a:schemeClr>
                </a:solidFill>
              </a:rPr>
              <a:t>PPACA</a:t>
            </a:r>
          </a:p>
          <a:p>
            <a:pPr marL="0" indent="0">
              <a:buClr>
                <a:srgbClr val="566B87"/>
              </a:buClr>
              <a:buNone/>
              <a:defRPr/>
            </a:pPr>
            <a:endParaRPr lang="en-US" sz="2300" b="1" dirty="0">
              <a:solidFill>
                <a:schemeClr val="tx1">
                  <a:lumMod val="65000"/>
                  <a:lumOff val="35000"/>
                </a:schemeClr>
              </a:solidFill>
            </a:endParaRPr>
          </a:p>
        </p:txBody>
      </p:sp>
    </p:spTree>
    <p:extLst>
      <p:ext uri="{BB962C8B-B14F-4D97-AF65-F5344CB8AC3E}">
        <p14:creationId xmlns:p14="http://schemas.microsoft.com/office/powerpoint/2010/main" val="125009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1981200"/>
            <a:ext cx="10820400" cy="3631763"/>
          </a:xfrm>
          <a:prstGeom prst="rect">
            <a:avLst/>
          </a:prstGeom>
        </p:spPr>
        <p:txBody>
          <a:bodyPr wrap="square">
            <a:spAutoFit/>
          </a:bodyPr>
          <a:lstStyle/>
          <a:p>
            <a:pPr algn="ctr" eaLnBrk="0" hangingPunct="0"/>
            <a:r>
              <a:rPr lang="en-US" sz="4000" b="1" dirty="0">
                <a:solidFill>
                  <a:schemeClr val="tx1">
                    <a:lumMod val="75000"/>
                    <a:lumOff val="25000"/>
                  </a:schemeClr>
                </a:solidFill>
                <a:latin typeface="Arial" panose="020B0604020202020204" pitchFamily="34" charset="0"/>
                <a:cs typeface="Arial" panose="020B0604020202020204" pitchFamily="34" charset="0"/>
              </a:rPr>
              <a:t>Celebrate Healthcare Risk Management!</a:t>
            </a:r>
            <a:br>
              <a:rPr lang="en-US" sz="4000" b="1" dirty="0">
                <a:solidFill>
                  <a:schemeClr val="tx1">
                    <a:lumMod val="75000"/>
                    <a:lumOff val="25000"/>
                  </a:schemeClr>
                </a:solidFill>
                <a:latin typeface="Arial" panose="020B0604020202020204" pitchFamily="34" charset="0"/>
                <a:cs typeface="Arial" panose="020B0604020202020204" pitchFamily="34" charset="0"/>
              </a:rPr>
            </a:br>
            <a:r>
              <a:rPr lang="en-US" sz="4000" b="1" dirty="0">
                <a:solidFill>
                  <a:srgbClr val="A00133"/>
                </a:solidFill>
                <a:latin typeface="Arial" panose="020B0604020202020204" pitchFamily="34" charset="0"/>
                <a:cs typeface="Arial" panose="020B0604020202020204" pitchFamily="34" charset="0"/>
              </a:rPr>
              <a:t>JUNE 18-22, 2018</a:t>
            </a:r>
          </a:p>
          <a:p>
            <a:pPr eaLnBrk="0" hangingPunct="0"/>
            <a:endParaRPr lang="en-US" sz="3000" dirty="0">
              <a:solidFill>
                <a:schemeClr val="tx1">
                  <a:lumMod val="65000"/>
                  <a:lumOff val="35000"/>
                </a:schemeClr>
              </a:solidFill>
              <a:latin typeface="Arial" panose="020B0604020202020204" pitchFamily="34" charset="0"/>
              <a:cs typeface="Arial" panose="020B0604020202020204" pitchFamily="34" charset="0"/>
            </a:endParaRPr>
          </a:p>
          <a:p>
            <a:pPr eaLnBrk="0" hangingPunct="0"/>
            <a:r>
              <a:rPr lang="en-US" sz="3000" dirty="0">
                <a:solidFill>
                  <a:schemeClr val="tx1">
                    <a:lumMod val="65000"/>
                    <a:lumOff val="35000"/>
                  </a:schemeClr>
                </a:solidFill>
                <a:latin typeface="Arial" panose="020B0604020202020204" pitchFamily="34" charset="0"/>
                <a:cs typeface="Arial" panose="020B0604020202020204" pitchFamily="34" charset="0"/>
              </a:rPr>
              <a:t>A national campaign to promote awareness of risk management, providing communication tools to help you to promote the value of risk management to your organization, employer, and co-workers.</a:t>
            </a:r>
          </a:p>
        </p:txBody>
      </p:sp>
      <p:sp>
        <p:nvSpPr>
          <p:cNvPr id="4" name="Title 1"/>
          <p:cNvSpPr txBox="1">
            <a:spLocks/>
          </p:cNvSpPr>
          <p:nvPr/>
        </p:nvSpPr>
        <p:spPr>
          <a:xfrm>
            <a:off x="9067800" y="532924"/>
            <a:ext cx="8047037"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tx1">
                    <a:lumMod val="65000"/>
                    <a:lumOff val="35000"/>
                  </a:schemeClr>
                </a:solidFill>
                <a:latin typeface="Calibri" panose="020F0502020204030204" pitchFamily="34" charset="0"/>
                <a:cs typeface="Calibri" panose="020F0502020204030204" pitchFamily="34" charset="0"/>
              </a:rPr>
              <a:t>HRM Week</a:t>
            </a:r>
          </a:p>
        </p:txBody>
      </p:sp>
      <p:sp>
        <p:nvSpPr>
          <p:cNvPr id="5" name="Rectangle 4"/>
          <p:cNvSpPr/>
          <p:nvPr/>
        </p:nvSpPr>
        <p:spPr>
          <a:xfrm>
            <a:off x="838200" y="6172200"/>
            <a:ext cx="10820400" cy="477054"/>
          </a:xfrm>
          <a:prstGeom prst="rect">
            <a:avLst/>
          </a:prstGeom>
        </p:spPr>
        <p:txBody>
          <a:bodyPr wrap="square">
            <a:spAutoFit/>
          </a:bodyPr>
          <a:lstStyle/>
          <a:p>
            <a:pPr eaLnBrk="0" hangingPunct="0"/>
            <a:r>
              <a:rPr lang="en-US" sz="2500" b="1" dirty="0">
                <a:solidFill>
                  <a:schemeClr val="tx1">
                    <a:lumMod val="65000"/>
                    <a:lumOff val="35000"/>
                  </a:schemeClr>
                </a:solidFill>
                <a:latin typeface="Arial" panose="020B0604020202020204" pitchFamily="34" charset="0"/>
                <a:cs typeface="Arial" panose="020B0604020202020204" pitchFamily="34" charset="0"/>
              </a:rPr>
              <a:t>www.ASHRM.org/HRMweek</a:t>
            </a:r>
          </a:p>
        </p:txBody>
      </p:sp>
    </p:spTree>
    <p:extLst>
      <p:ext uri="{BB962C8B-B14F-4D97-AF65-F5344CB8AC3E}">
        <p14:creationId xmlns:p14="http://schemas.microsoft.com/office/powerpoint/2010/main" val="34707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86800" y="9144"/>
            <a:ext cx="21735212" cy="6848856"/>
          </a:xfrm>
        </p:spPr>
      </p:pic>
    </p:spTree>
    <p:extLst>
      <p:ext uri="{BB962C8B-B14F-4D97-AF65-F5344CB8AC3E}">
        <p14:creationId xmlns:p14="http://schemas.microsoft.com/office/powerpoint/2010/main" val="52106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4"/>
          <p:cNvSpPr>
            <a:spLocks noGrp="1"/>
          </p:cNvSpPr>
          <p:nvPr>
            <p:ph idx="1"/>
          </p:nvPr>
        </p:nvSpPr>
        <p:spPr>
          <a:xfrm>
            <a:off x="381000" y="1830888"/>
            <a:ext cx="6172200" cy="2286000"/>
          </a:xfrm>
        </p:spPr>
        <p:txBody>
          <a:bodyPr/>
          <a:lstStyle/>
          <a:p>
            <a:pPr marL="0" indent="0">
              <a:buNone/>
            </a:pPr>
            <a:r>
              <a:rPr lang="en-US" sz="2800" dirty="0">
                <a:solidFill>
                  <a:schemeClr val="tx1">
                    <a:lumMod val="65000"/>
                    <a:lumOff val="35000"/>
                  </a:schemeClr>
                </a:solidFill>
              </a:rPr>
              <a:t>Certificate Programs:</a:t>
            </a:r>
          </a:p>
          <a:p>
            <a:pPr lvl="1"/>
            <a:r>
              <a:rPr lang="en-US" dirty="0">
                <a:solidFill>
                  <a:schemeClr val="tx1">
                    <a:lumMod val="65000"/>
                    <a:lumOff val="35000"/>
                  </a:schemeClr>
                </a:solidFill>
              </a:rPr>
              <a:t>Healthcare Risk Management </a:t>
            </a:r>
          </a:p>
          <a:p>
            <a:pPr lvl="1"/>
            <a:r>
              <a:rPr lang="en-US" dirty="0">
                <a:solidFill>
                  <a:schemeClr val="tx1">
                    <a:lumMod val="65000"/>
                    <a:lumOff val="35000"/>
                  </a:schemeClr>
                </a:solidFill>
              </a:rPr>
              <a:t>Enterprise </a:t>
            </a:r>
            <a:r>
              <a:rPr lang="en-US" b="0" dirty="0">
                <a:solidFill>
                  <a:schemeClr val="tx1">
                    <a:lumMod val="65000"/>
                    <a:lumOff val="35000"/>
                  </a:schemeClr>
                </a:solidFill>
              </a:rPr>
              <a:t>Risk Management</a:t>
            </a:r>
          </a:p>
          <a:p>
            <a:pPr lvl="1"/>
            <a:r>
              <a:rPr lang="en-US" b="0" dirty="0">
                <a:solidFill>
                  <a:schemeClr val="tx1">
                    <a:lumMod val="65000"/>
                    <a:lumOff val="35000"/>
                  </a:schemeClr>
                </a:solidFill>
              </a:rPr>
              <a:t>Patient Safety</a:t>
            </a:r>
          </a:p>
          <a:p>
            <a:pPr lvl="1"/>
            <a:r>
              <a:rPr lang="en-US" dirty="0">
                <a:solidFill>
                  <a:schemeClr val="tx1">
                    <a:lumMod val="65000"/>
                    <a:lumOff val="35000"/>
                  </a:schemeClr>
                </a:solidFill>
              </a:rPr>
              <a:t>Risk Financing </a:t>
            </a:r>
          </a:p>
          <a:p>
            <a:pPr marL="457200" lvl="1" indent="0">
              <a:buNone/>
            </a:pPr>
            <a:endParaRPr lang="en-US" dirty="0">
              <a:solidFill>
                <a:schemeClr val="tx1">
                  <a:lumMod val="65000"/>
                  <a:lumOff val="35000"/>
                </a:schemeClr>
              </a:solidFill>
            </a:endParaRPr>
          </a:p>
          <a:p>
            <a:pPr marL="0" indent="0">
              <a:buNone/>
            </a:pPr>
            <a:r>
              <a:rPr lang="en-US" sz="2800" dirty="0">
                <a:solidFill>
                  <a:schemeClr val="tx1">
                    <a:lumMod val="65000"/>
                    <a:lumOff val="35000"/>
                  </a:schemeClr>
                </a:solidFill>
              </a:rPr>
              <a:t>CPHRM Prep Course</a:t>
            </a:r>
            <a:br>
              <a:rPr lang="en-US" sz="2800" b="0" dirty="0"/>
            </a:br>
            <a:endParaRPr lang="en-US" sz="2800" dirty="0">
              <a:solidFill>
                <a:srgbClr val="566B87"/>
              </a:solidFill>
            </a:endParaRPr>
          </a:p>
          <a:p>
            <a:pPr marL="0" indent="0">
              <a:buNone/>
              <a:defRPr/>
            </a:pPr>
            <a:r>
              <a:rPr lang="en-US" sz="2800" b="1" dirty="0">
                <a:solidFill>
                  <a:schemeClr val="tx1">
                    <a:lumMod val="65000"/>
                    <a:lumOff val="35000"/>
                  </a:schemeClr>
                </a:solidFill>
              </a:rPr>
              <a:t>Save the Date: </a:t>
            </a:r>
            <a:r>
              <a:rPr lang="en-US" sz="2800" dirty="0">
                <a:solidFill>
                  <a:schemeClr val="tx1">
                    <a:lumMod val="65000"/>
                    <a:lumOff val="35000"/>
                  </a:schemeClr>
                </a:solidFill>
              </a:rPr>
              <a:t>April 2019, Phoenix</a:t>
            </a:r>
          </a:p>
          <a:p>
            <a:pPr>
              <a:defRPr/>
            </a:pPr>
            <a:endParaRPr lang="en-US" sz="2800" dirty="0">
              <a:solidFill>
                <a:srgbClr val="566B87"/>
              </a:solidFill>
            </a:endParaRPr>
          </a:p>
        </p:txBody>
      </p:sp>
      <p:sp>
        <p:nvSpPr>
          <p:cNvPr id="4" name="Content Placeholder 2"/>
          <p:cNvSpPr txBox="1">
            <a:spLocks/>
          </p:cNvSpPr>
          <p:nvPr/>
        </p:nvSpPr>
        <p:spPr>
          <a:xfrm>
            <a:off x="3276600" y="609600"/>
            <a:ext cx="8761220" cy="838200"/>
          </a:xfrm>
          <a:prstGeom prst="rect">
            <a:avLst/>
          </a:prstGeom>
        </p:spPr>
        <p:txBody>
          <a:bodyPr vert="horz" lIns="91440" tIns="45720" rIns="91440" bIns="45720" rtlCol="0">
            <a:noAutofit/>
          </a:bodyPr>
          <a:lstStyle>
            <a:lvl1pPr marL="342900" indent="-342900" algn="l" defTabSz="914400" rtl="0" eaLnBrk="1" latinLnBrk="0" hangingPunct="1">
              <a:spcBef>
                <a:spcPts val="600"/>
              </a:spcBef>
              <a:buSzPct val="80000"/>
              <a:buFont typeface="Arial" panose="020B0604020202020204" pitchFamily="34" charset="0"/>
              <a:buChar char="•"/>
              <a:defRPr sz="32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8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600"/>
              </a:spcAft>
              <a:buFont typeface="Arial" panose="020B0604020202020204" pitchFamily="34" charset="0"/>
              <a:buNone/>
            </a:pPr>
            <a:r>
              <a:rPr lang="en-US" sz="4400" b="1" dirty="0">
                <a:solidFill>
                  <a:schemeClr val="tx1">
                    <a:lumMod val="65000"/>
                    <a:lumOff val="35000"/>
                  </a:schemeClr>
                </a:solidFill>
                <a:latin typeface="+mn-lt"/>
              </a:rPr>
              <a:t>ASHRM Academy</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4167" t="20000" r="40833" b="27778"/>
          <a:stretch/>
        </p:blipFill>
        <p:spPr>
          <a:xfrm>
            <a:off x="7086600" y="1828800"/>
            <a:ext cx="4526442" cy="3223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15906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1000"/>
                                        <p:tgtEl>
                                          <p:spTgt spid="16">
                                            <p:txEl>
                                              <p:pRg st="0" end="0"/>
                                            </p:txEl>
                                          </p:spTgt>
                                        </p:tgtEl>
                                      </p:cBhvr>
                                    </p:animEffect>
                                    <p:anim calcmode="lin" valueType="num">
                                      <p:cBhvr>
                                        <p:cTn id="13"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fade">
                                      <p:cBhvr>
                                        <p:cTn id="17" dur="1000"/>
                                        <p:tgtEl>
                                          <p:spTgt spid="16">
                                            <p:txEl>
                                              <p:pRg st="1" end="1"/>
                                            </p:txEl>
                                          </p:spTgt>
                                        </p:tgtEl>
                                      </p:cBhvr>
                                    </p:animEffect>
                                    <p:anim calcmode="lin" valueType="num">
                                      <p:cBhvr>
                                        <p:cTn id="18"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fade">
                                      <p:cBhvr>
                                        <p:cTn id="22" dur="1000"/>
                                        <p:tgtEl>
                                          <p:spTgt spid="16">
                                            <p:txEl>
                                              <p:pRg st="2" end="2"/>
                                            </p:txEl>
                                          </p:spTgt>
                                        </p:tgtEl>
                                      </p:cBhvr>
                                    </p:animEffect>
                                    <p:anim calcmode="lin" valueType="num">
                                      <p:cBhvr>
                                        <p:cTn id="23"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6">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1000"/>
                                        <p:tgtEl>
                                          <p:spTgt spid="16">
                                            <p:txEl>
                                              <p:pRg st="3" end="3"/>
                                            </p:txEl>
                                          </p:spTgt>
                                        </p:tgtEl>
                                      </p:cBhvr>
                                    </p:animEffect>
                                    <p:anim calcmode="lin" valueType="num">
                                      <p:cBhvr>
                                        <p:cTn id="28"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16">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xEl>
                                              <p:pRg st="4" end="4"/>
                                            </p:txEl>
                                          </p:spTgt>
                                        </p:tgtEl>
                                        <p:attrNameLst>
                                          <p:attrName>style.visibility</p:attrName>
                                        </p:attrNameLst>
                                      </p:cBhvr>
                                      <p:to>
                                        <p:strVal val="visible"/>
                                      </p:to>
                                    </p:set>
                                    <p:animEffect transition="in" filter="fade">
                                      <p:cBhvr>
                                        <p:cTn id="32" dur="1000"/>
                                        <p:tgtEl>
                                          <p:spTgt spid="16">
                                            <p:txEl>
                                              <p:pRg st="4" end="4"/>
                                            </p:txEl>
                                          </p:spTgt>
                                        </p:tgtEl>
                                      </p:cBhvr>
                                    </p:animEffect>
                                    <p:anim calcmode="lin" valueType="num">
                                      <p:cBhvr>
                                        <p:cTn id="33" dur="100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16">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animEffect transition="in" filter="fade">
                                      <p:cBhvr>
                                        <p:cTn id="37" dur="1000"/>
                                        <p:tgtEl>
                                          <p:spTgt spid="16">
                                            <p:txEl>
                                              <p:pRg st="6" end="6"/>
                                            </p:txEl>
                                          </p:spTgt>
                                        </p:tgtEl>
                                      </p:cBhvr>
                                    </p:animEffect>
                                    <p:anim calcmode="lin" valueType="num">
                                      <p:cBhvr>
                                        <p:cTn id="38" dur="1000" fill="hold"/>
                                        <p:tgtEl>
                                          <p:spTgt spid="16">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6">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xEl>
                                              <p:pRg st="7" end="7"/>
                                            </p:txEl>
                                          </p:spTgt>
                                        </p:tgtEl>
                                        <p:attrNameLst>
                                          <p:attrName>style.visibility</p:attrName>
                                        </p:attrNameLst>
                                      </p:cBhvr>
                                      <p:to>
                                        <p:strVal val="visible"/>
                                      </p:to>
                                    </p:set>
                                    <p:animEffect transition="in" filter="fade">
                                      <p:cBhvr>
                                        <p:cTn id="42" dur="1000"/>
                                        <p:tgtEl>
                                          <p:spTgt spid="16">
                                            <p:txEl>
                                              <p:pRg st="7" end="7"/>
                                            </p:txEl>
                                          </p:spTgt>
                                        </p:tgtEl>
                                      </p:cBhvr>
                                    </p:animEffect>
                                    <p:anim calcmode="lin" valueType="num">
                                      <p:cBhvr>
                                        <p:cTn id="43" dur="1000" fill="hold"/>
                                        <p:tgtEl>
                                          <p:spTgt spid="16">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6">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507974" y="1749881"/>
            <a:ext cx="3882578" cy="2441119"/>
          </a:xfrm>
          <a:solidFill>
            <a:schemeClr val="bg1">
              <a:alpha val="22000"/>
            </a:schemeClr>
          </a:solidFill>
        </p:spPr>
      </p:pic>
      <p:sp>
        <p:nvSpPr>
          <p:cNvPr id="9" name="Title 1"/>
          <p:cNvSpPr txBox="1">
            <a:spLocks/>
          </p:cNvSpPr>
          <p:nvPr/>
        </p:nvSpPr>
        <p:spPr>
          <a:xfrm>
            <a:off x="7162800" y="533400"/>
            <a:ext cx="8047037"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tx1">
                    <a:lumMod val="65000"/>
                    <a:lumOff val="35000"/>
                  </a:schemeClr>
                </a:solidFill>
                <a:latin typeface="Calibri" panose="020F0502020204030204" pitchFamily="34" charset="0"/>
                <a:cs typeface="Calibri" panose="020F0502020204030204" pitchFamily="34" charset="0"/>
              </a:rPr>
              <a:t>CPHRM Designation</a:t>
            </a:r>
          </a:p>
        </p:txBody>
      </p:sp>
      <p:sp>
        <p:nvSpPr>
          <p:cNvPr id="4" name="TextBox 3"/>
          <p:cNvSpPr txBox="1"/>
          <p:nvPr/>
        </p:nvSpPr>
        <p:spPr>
          <a:xfrm>
            <a:off x="1143000" y="4191000"/>
            <a:ext cx="7247552" cy="2597827"/>
          </a:xfrm>
          <a:prstGeom prst="rect">
            <a:avLst/>
          </a:prstGeom>
          <a:noFill/>
        </p:spPr>
        <p:txBody>
          <a:bodyPr wrap="square" rtlCol="0">
            <a:spAutoFit/>
          </a:bodyPr>
          <a:lstStyle/>
          <a:p>
            <a:pPr>
              <a:lnSpc>
                <a:spcPct val="150000"/>
              </a:lnSpc>
            </a:pPr>
            <a:r>
              <a:rPr lang="en-US" sz="2800" b="1" dirty="0">
                <a:solidFill>
                  <a:schemeClr val="tx1">
                    <a:lumMod val="65000"/>
                    <a:lumOff val="35000"/>
                  </a:schemeClr>
                </a:solidFill>
                <a:latin typeface="Arial" panose="020B0604020202020204" pitchFamily="34" charset="0"/>
                <a:cs typeface="Arial" panose="020B0604020202020204" pitchFamily="34" charset="0"/>
              </a:rPr>
              <a:t>Offered by AHA Certification Center</a:t>
            </a:r>
          </a:p>
          <a:p>
            <a:pPr>
              <a:lnSpc>
                <a:spcPct val="150000"/>
              </a:lnSpc>
            </a:pPr>
            <a:r>
              <a:rPr lang="en-US" sz="2800" b="1" dirty="0">
                <a:solidFill>
                  <a:schemeClr val="tx1">
                    <a:lumMod val="65000"/>
                    <a:lumOff val="35000"/>
                  </a:schemeClr>
                </a:solidFill>
                <a:latin typeface="Arial" panose="020B0604020202020204" pitchFamily="34" charset="0"/>
                <a:cs typeface="Arial" panose="020B0604020202020204" pitchFamily="34" charset="0"/>
              </a:rPr>
              <a:t>More than 2,500 </a:t>
            </a:r>
            <a:r>
              <a:rPr lang="en-US" sz="2800" b="1" dirty="0" err="1">
                <a:solidFill>
                  <a:schemeClr val="tx1">
                    <a:lumMod val="65000"/>
                    <a:lumOff val="35000"/>
                  </a:schemeClr>
                </a:solidFill>
                <a:latin typeface="Arial" panose="020B0604020202020204" pitchFamily="34" charset="0"/>
                <a:cs typeface="Arial" panose="020B0604020202020204" pitchFamily="34" charset="0"/>
              </a:rPr>
              <a:t>certificants</a:t>
            </a:r>
            <a:endParaRPr lang="en-US" sz="2800" b="1" dirty="0">
              <a:solidFill>
                <a:schemeClr val="tx1">
                  <a:lumMod val="65000"/>
                  <a:lumOff val="35000"/>
                </a:schemeClr>
              </a:solidFill>
              <a:latin typeface="Arial" panose="020B0604020202020204" pitchFamily="34" charset="0"/>
              <a:cs typeface="Arial" panose="020B0604020202020204" pitchFamily="34" charset="0"/>
            </a:endParaRPr>
          </a:p>
          <a:p>
            <a:pPr>
              <a:lnSpc>
                <a:spcPct val="150000"/>
              </a:lnSpc>
            </a:pPr>
            <a:r>
              <a:rPr lang="en-US" sz="2800" b="1" dirty="0">
                <a:solidFill>
                  <a:schemeClr val="tx1">
                    <a:lumMod val="65000"/>
                    <a:lumOff val="35000"/>
                  </a:schemeClr>
                </a:solidFill>
                <a:latin typeface="Arial" panose="020B0604020202020204" pitchFamily="34" charset="0"/>
                <a:cs typeface="Arial" panose="020B0604020202020204" pitchFamily="34" charset="0"/>
              </a:rPr>
              <a:t>ASHRM provides prep materials</a:t>
            </a:r>
          </a:p>
          <a:p>
            <a:pPr>
              <a:lnSpc>
                <a:spcPct val="150000"/>
              </a:lnSpc>
            </a:pPr>
            <a:endParaRPr lang="en-US" sz="2800" b="1"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91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62400" y="533400"/>
            <a:ext cx="8047037" cy="914400"/>
          </a:xfrm>
        </p:spPr>
        <p:txBody>
          <a:bodyPr>
            <a:normAutofit/>
          </a:bodyPr>
          <a:lstStyle/>
          <a:p>
            <a:r>
              <a:rPr lang="en-US" sz="4400" b="1" dirty="0">
                <a:solidFill>
                  <a:schemeClr val="tx1">
                    <a:lumMod val="65000"/>
                    <a:lumOff val="35000"/>
                  </a:schemeClr>
                </a:solidFill>
                <a:latin typeface="Calibri" panose="020F0502020204030204" pitchFamily="34" charset="0"/>
                <a:cs typeface="Calibri" panose="020F0502020204030204" pitchFamily="34" charset="0"/>
              </a:rPr>
              <a:t>CPHRM Preparation</a:t>
            </a: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20812585">
            <a:off x="1831449" y="1913194"/>
            <a:ext cx="2844979" cy="3681802"/>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6218237" y="1828800"/>
            <a:ext cx="5791200" cy="43021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br>
              <a:rPr lang="en-US" sz="3500" b="1" dirty="0">
                <a:solidFill>
                  <a:schemeClr val="tx1">
                    <a:lumMod val="65000"/>
                    <a:lumOff val="35000"/>
                  </a:schemeClr>
                </a:solidFill>
                <a:latin typeface="Arial" panose="020B0604020202020204" pitchFamily="34" charset="0"/>
                <a:cs typeface="Arial" panose="020B0604020202020204" pitchFamily="34" charset="0"/>
              </a:rPr>
            </a:br>
            <a:r>
              <a:rPr lang="en-US" sz="3500" b="1" dirty="0">
                <a:solidFill>
                  <a:schemeClr val="tx1">
                    <a:lumMod val="65000"/>
                    <a:lumOff val="35000"/>
                  </a:schemeClr>
                </a:solidFill>
                <a:latin typeface="Arial" panose="020B0604020202020204" pitchFamily="34" charset="0"/>
                <a:cs typeface="Arial" panose="020B0604020202020204" pitchFamily="34" charset="0"/>
              </a:rPr>
              <a:t>CPHRM Prep Course </a:t>
            </a:r>
          </a:p>
          <a:p>
            <a:pPr marL="0" indent="0">
              <a:spcAft>
                <a:spcPts val="600"/>
              </a:spcAft>
              <a:buFont typeface="Arial" panose="020B0604020202020204" pitchFamily="34" charset="0"/>
              <a:buNone/>
            </a:pPr>
            <a:r>
              <a:rPr lang="en-US" sz="3500" b="1" dirty="0">
                <a:solidFill>
                  <a:schemeClr val="tx1">
                    <a:lumMod val="65000"/>
                    <a:lumOff val="35000"/>
                  </a:schemeClr>
                </a:solidFill>
                <a:latin typeface="Arial" panose="020B0604020202020204" pitchFamily="34" charset="0"/>
                <a:cs typeface="Arial" panose="020B0604020202020204" pitchFamily="34" charset="0"/>
              </a:rPr>
              <a:t>Exam Prep Guide</a:t>
            </a:r>
          </a:p>
          <a:p>
            <a:pPr marL="0" indent="0">
              <a:spcAft>
                <a:spcPts val="600"/>
              </a:spcAft>
              <a:buFont typeface="Arial" panose="020B0604020202020204" pitchFamily="34" charset="0"/>
              <a:buNone/>
            </a:pPr>
            <a:r>
              <a:rPr lang="en-US" sz="3500" b="1" dirty="0">
                <a:solidFill>
                  <a:schemeClr val="tx1">
                    <a:lumMod val="65000"/>
                    <a:lumOff val="35000"/>
                  </a:schemeClr>
                </a:solidFill>
                <a:latin typeface="Arial" panose="020B0604020202020204" pitchFamily="34" charset="0"/>
                <a:cs typeface="Arial" panose="020B0604020202020204" pitchFamily="34" charset="0"/>
              </a:rPr>
              <a:t>CEU offerings</a:t>
            </a:r>
            <a:br>
              <a:rPr lang="en-US" sz="3500" b="1" dirty="0">
                <a:solidFill>
                  <a:schemeClr val="tx1">
                    <a:lumMod val="65000"/>
                    <a:lumOff val="35000"/>
                  </a:schemeClr>
                </a:solidFill>
                <a:latin typeface="Arial" panose="020B0604020202020204" pitchFamily="34" charset="0"/>
                <a:cs typeface="Arial" panose="020B0604020202020204" pitchFamily="34" charset="0"/>
              </a:rPr>
            </a:br>
            <a:r>
              <a:rPr lang="en-US" sz="3500" b="1" dirty="0">
                <a:solidFill>
                  <a:schemeClr val="tx1">
                    <a:lumMod val="65000"/>
                    <a:lumOff val="35000"/>
                  </a:schemeClr>
                </a:solidFill>
                <a:latin typeface="Arial" panose="020B0604020202020204" pitchFamily="34" charset="0"/>
                <a:cs typeface="Arial" panose="020B0604020202020204" pitchFamily="34" charset="0"/>
              </a:rPr>
              <a:t> </a:t>
            </a:r>
          </a:p>
          <a:p>
            <a:pPr marL="0" indent="0">
              <a:spcAft>
                <a:spcPts val="600"/>
              </a:spcAft>
              <a:buFont typeface="Arial" panose="020B0604020202020204" pitchFamily="34" charset="0"/>
              <a:buNone/>
            </a:pPr>
            <a:endParaRPr lang="en-US" sz="35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 name="Content Placeholder 2"/>
          <p:cNvSpPr txBox="1">
            <a:spLocks/>
          </p:cNvSpPr>
          <p:nvPr/>
        </p:nvSpPr>
        <p:spPr>
          <a:xfrm>
            <a:off x="762000" y="6169857"/>
            <a:ext cx="5791200" cy="11017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2500" b="1" dirty="0">
                <a:solidFill>
                  <a:schemeClr val="tx1">
                    <a:lumMod val="65000"/>
                    <a:lumOff val="35000"/>
                  </a:schemeClr>
                </a:solidFill>
              </a:rPr>
              <a:t>www.ASHRM.org/CPHRM</a:t>
            </a:r>
            <a:endParaRPr lang="en-US" sz="2500" dirty="0">
              <a:solidFill>
                <a:schemeClr val="tx1">
                  <a:lumMod val="65000"/>
                  <a:lumOff val="35000"/>
                </a:schemeClr>
              </a:solidFill>
            </a:endParaRPr>
          </a:p>
        </p:txBody>
      </p:sp>
    </p:spTree>
    <p:extLst>
      <p:ext uri="{BB962C8B-B14F-4D97-AF65-F5344CB8AC3E}">
        <p14:creationId xmlns:p14="http://schemas.microsoft.com/office/powerpoint/2010/main" val="33346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2209800"/>
            <a:ext cx="7924800" cy="4014532"/>
          </a:xfrm>
          <a:prstGeom prst="rect">
            <a:avLst/>
          </a:prstGeom>
        </p:spPr>
        <p:txBody>
          <a:bodyPr>
            <a:noAutofit/>
          </a:bodyPr>
          <a:lstStyle/>
          <a:p>
            <a:pPr marL="0" indent="0" algn="r">
              <a:spcAft>
                <a:spcPts val="600"/>
              </a:spcAft>
              <a:buNone/>
            </a:pPr>
            <a:r>
              <a:rPr lang="en-US" sz="3500" b="1" dirty="0">
                <a:solidFill>
                  <a:schemeClr val="tx1">
                    <a:lumMod val="65000"/>
                    <a:lumOff val="35000"/>
                  </a:schemeClr>
                </a:solidFill>
              </a:rPr>
              <a:t>CE tracking </a:t>
            </a:r>
          </a:p>
          <a:p>
            <a:pPr marL="0" indent="0" algn="r">
              <a:spcAft>
                <a:spcPts val="600"/>
              </a:spcAft>
              <a:buNone/>
            </a:pPr>
            <a:r>
              <a:rPr lang="en-US" sz="3500" b="1" dirty="0">
                <a:solidFill>
                  <a:schemeClr val="tx1">
                    <a:lumMod val="65000"/>
                    <a:lumOff val="35000"/>
                  </a:schemeClr>
                </a:solidFill>
              </a:rPr>
              <a:t>CPHRM Prep Course</a:t>
            </a:r>
          </a:p>
          <a:p>
            <a:pPr marL="0" indent="0" algn="r">
              <a:spcAft>
                <a:spcPts val="600"/>
              </a:spcAft>
              <a:buNone/>
            </a:pPr>
            <a:r>
              <a:rPr lang="en-US" sz="3500" b="1" dirty="0">
                <a:solidFill>
                  <a:schemeClr val="tx1">
                    <a:lumMod val="65000"/>
                    <a:lumOff val="35000"/>
                  </a:schemeClr>
                </a:solidFill>
              </a:rPr>
              <a:t>Monthly webinars</a:t>
            </a:r>
          </a:p>
          <a:p>
            <a:pPr marL="0" indent="0" algn="r">
              <a:spcAft>
                <a:spcPts val="600"/>
              </a:spcAft>
              <a:buNone/>
            </a:pPr>
            <a:br>
              <a:rPr lang="en-US" sz="3500" b="1" dirty="0">
                <a:solidFill>
                  <a:schemeClr val="tx1">
                    <a:lumMod val="65000"/>
                    <a:lumOff val="35000"/>
                  </a:schemeClr>
                </a:solidFill>
              </a:rPr>
            </a:br>
            <a:r>
              <a:rPr lang="en-US" sz="3500" b="1" dirty="0">
                <a:solidFill>
                  <a:schemeClr val="tx1">
                    <a:lumMod val="65000"/>
                    <a:lumOff val="35000"/>
                  </a:schemeClr>
                </a:solidFill>
              </a:rPr>
              <a:t>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1" y="2209800"/>
            <a:ext cx="5562600" cy="2252853"/>
          </a:xfrm>
          <a:prstGeom prst="rect">
            <a:avLst/>
          </a:prstGeom>
        </p:spPr>
      </p:pic>
      <p:sp>
        <p:nvSpPr>
          <p:cNvPr id="5" name="Content Placeholder 2"/>
          <p:cNvSpPr txBox="1">
            <a:spLocks/>
          </p:cNvSpPr>
          <p:nvPr/>
        </p:nvSpPr>
        <p:spPr>
          <a:xfrm>
            <a:off x="3276600" y="609600"/>
            <a:ext cx="8761220" cy="838200"/>
          </a:xfrm>
          <a:prstGeom prst="rect">
            <a:avLst/>
          </a:prstGeom>
        </p:spPr>
        <p:txBody>
          <a:bodyPr vert="horz" lIns="91440" tIns="45720" rIns="91440" bIns="45720" rtlCol="0">
            <a:noAutofit/>
          </a:bodyPr>
          <a:lstStyle>
            <a:lvl1pPr marL="342900" indent="-342900" algn="l" defTabSz="914400" rtl="0" eaLnBrk="1" latinLnBrk="0" hangingPunct="1">
              <a:spcBef>
                <a:spcPts val="600"/>
              </a:spcBef>
              <a:buSzPct val="80000"/>
              <a:buFont typeface="Arial" panose="020B0604020202020204" pitchFamily="34" charset="0"/>
              <a:buChar char="•"/>
              <a:defRPr sz="3200" kern="1200">
                <a:solidFill>
                  <a:srgbClr val="3B6E8F"/>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ts val="600"/>
              </a:spcBef>
              <a:buSzPct val="80000"/>
              <a:buFont typeface="Arial" panose="020B0604020202020204" pitchFamily="34" charset="0"/>
              <a:buChar char="•"/>
              <a:defRPr sz="2800" kern="1200">
                <a:solidFill>
                  <a:srgbClr val="3B6E8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ts val="600"/>
              </a:spcBef>
              <a:buSzPct val="80000"/>
              <a:buFont typeface="Arial" panose="020B0604020202020204" pitchFamily="34" charset="0"/>
              <a:buChar char="•"/>
              <a:defRPr sz="2400" kern="1200">
                <a:solidFill>
                  <a:srgbClr val="3B6E8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600"/>
              </a:spcBef>
              <a:buSzPct val="80000"/>
              <a:buFont typeface="Arial" panose="020B0604020202020204" pitchFamily="34" charset="0"/>
              <a:buChar char="•"/>
              <a:defRPr sz="2000" kern="1200">
                <a:solidFill>
                  <a:srgbClr val="3B6E8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600"/>
              </a:spcAft>
              <a:buFont typeface="Arial" panose="020B0604020202020204" pitchFamily="34" charset="0"/>
              <a:buNone/>
            </a:pPr>
            <a:r>
              <a:rPr lang="en-US" sz="4400" b="1" dirty="0">
                <a:solidFill>
                  <a:schemeClr val="tx1">
                    <a:lumMod val="65000"/>
                    <a:lumOff val="35000"/>
                  </a:schemeClr>
                </a:solidFill>
                <a:latin typeface="+mn-lt"/>
              </a:rPr>
              <a:t>ASHRM University</a:t>
            </a:r>
          </a:p>
        </p:txBody>
      </p:sp>
    </p:spTree>
    <p:extLst>
      <p:ext uri="{BB962C8B-B14F-4D97-AF65-F5344CB8AC3E}">
        <p14:creationId xmlns:p14="http://schemas.microsoft.com/office/powerpoint/2010/main" val="133209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91200" y="228600"/>
            <a:ext cx="6178030" cy="1676400"/>
          </a:xfrm>
          <a:prstGeom prst="rect">
            <a:avLst/>
          </a:prstGeom>
        </p:spPr>
        <p:txBody>
          <a:bodyPr>
            <a:normAutofit fontScale="90000"/>
          </a:bodyPr>
          <a:lstStyle/>
          <a:p>
            <a:r>
              <a:rPr lang="en-US" sz="5000" dirty="0">
                <a:solidFill>
                  <a:schemeClr val="tx1">
                    <a:lumMod val="65000"/>
                    <a:lumOff val="35000"/>
                  </a:schemeClr>
                </a:solidFill>
                <a:latin typeface="Calibri" panose="020F0502020204030204" pitchFamily="34" charset="0"/>
                <a:cs typeface="Calibri" panose="020F0502020204030204" pitchFamily="34" charset="0"/>
              </a:rPr>
              <a:t>Journal of Healthcare Risk Management</a:t>
            </a:r>
            <a:br>
              <a:rPr lang="en-US" sz="5000" dirty="0">
                <a:solidFill>
                  <a:schemeClr val="tx1">
                    <a:lumMod val="65000"/>
                    <a:lumOff val="35000"/>
                  </a:schemeClr>
                </a:solidFill>
                <a:latin typeface="Calibri" panose="020F0502020204030204" pitchFamily="34" charset="0"/>
                <a:cs typeface="Calibri" panose="020F0502020204030204" pitchFamily="34" charset="0"/>
              </a:rPr>
            </a:br>
            <a:endParaRPr lang="en-US" sz="5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5" name="Content Placeholder 2"/>
          <p:cNvSpPr txBox="1">
            <a:spLocks/>
          </p:cNvSpPr>
          <p:nvPr/>
        </p:nvSpPr>
        <p:spPr>
          <a:xfrm>
            <a:off x="6213215" y="2514600"/>
            <a:ext cx="5334000" cy="26257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Font typeface="Arial" panose="020B0604020202020204" pitchFamily="34" charset="0"/>
              <a:buNone/>
            </a:pPr>
            <a:r>
              <a:rPr lang="en-US" sz="4000" b="1" dirty="0">
                <a:solidFill>
                  <a:schemeClr val="tx1">
                    <a:lumMod val="65000"/>
                    <a:lumOff val="35000"/>
                  </a:schemeClr>
                </a:solidFill>
              </a:rPr>
              <a:t>New!</a:t>
            </a:r>
            <a:br>
              <a:rPr lang="en-US" sz="4000" b="1" dirty="0">
                <a:solidFill>
                  <a:schemeClr val="tx1">
                    <a:lumMod val="65000"/>
                    <a:lumOff val="35000"/>
                  </a:schemeClr>
                </a:solidFill>
              </a:rPr>
            </a:br>
            <a:r>
              <a:rPr lang="en-US" sz="4000" dirty="0">
                <a:solidFill>
                  <a:schemeClr val="tx1">
                    <a:lumMod val="65000"/>
                    <a:lumOff val="35000"/>
                  </a:schemeClr>
                </a:solidFill>
              </a:rPr>
              <a:t>Get CE’s for reading journal articles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905000"/>
            <a:ext cx="3410955" cy="4419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328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8836" t="4174"/>
          <a:stretch/>
        </p:blipFill>
        <p:spPr>
          <a:xfrm>
            <a:off x="4724400" y="1534407"/>
            <a:ext cx="8840580" cy="5323593"/>
          </a:xfrm>
          <a:prstGeom prst="rect">
            <a:avLst/>
          </a:prstGeom>
        </p:spPr>
      </p:pic>
      <p:sp>
        <p:nvSpPr>
          <p:cNvPr id="6" name="TextBox 5"/>
          <p:cNvSpPr txBox="1"/>
          <p:nvPr/>
        </p:nvSpPr>
        <p:spPr>
          <a:xfrm>
            <a:off x="533400" y="1772172"/>
            <a:ext cx="4343400" cy="3554819"/>
          </a:xfrm>
          <a:prstGeom prst="rect">
            <a:avLst/>
          </a:prstGeom>
          <a:noFill/>
        </p:spPr>
        <p:txBody>
          <a:bodyPr wrap="square" rtlCol="0">
            <a:spAutoFit/>
          </a:bodyPr>
          <a:lstStyle/>
          <a:p>
            <a:r>
              <a:rPr lang="en-US" sz="2500" b="1" dirty="0">
                <a:solidFill>
                  <a:schemeClr val="tx1">
                    <a:lumMod val="65000"/>
                    <a:lumOff val="35000"/>
                  </a:schemeClr>
                </a:solidFill>
                <a:latin typeface="Arial" panose="020B0604020202020204" pitchFamily="34" charset="0"/>
                <a:cs typeface="Arial" panose="020B0604020202020204" pitchFamily="34" charset="0"/>
              </a:rPr>
              <a:t>24/7 Access to Risk Management Advice</a:t>
            </a:r>
            <a:br>
              <a:rPr lang="en-US" sz="2500" b="1" dirty="0">
                <a:solidFill>
                  <a:schemeClr val="tx1">
                    <a:lumMod val="65000"/>
                    <a:lumOff val="35000"/>
                  </a:schemeClr>
                </a:solidFill>
                <a:latin typeface="Arial" panose="020B0604020202020204" pitchFamily="34" charset="0"/>
                <a:cs typeface="Arial" panose="020B0604020202020204" pitchFamily="34" charset="0"/>
              </a:rPr>
            </a:br>
            <a:endParaRPr lang="en-US" sz="2500" b="1"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Discussion Boards</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Resource Library </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Networking Opportunities</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Member Directory</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Event Announcements</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Emailed Digest </a:t>
            </a:r>
          </a:p>
        </p:txBody>
      </p:sp>
      <p:sp>
        <p:nvSpPr>
          <p:cNvPr id="3" name="Title 2"/>
          <p:cNvSpPr>
            <a:spLocks noGrp="1"/>
          </p:cNvSpPr>
          <p:nvPr>
            <p:ph type="title"/>
          </p:nvPr>
        </p:nvSpPr>
        <p:spPr>
          <a:xfrm>
            <a:off x="838200" y="0"/>
            <a:ext cx="10515600" cy="1325563"/>
          </a:xfrm>
        </p:spPr>
        <p:txBody>
          <a:bodyPr/>
          <a:lstStyle/>
          <a:p>
            <a:r>
              <a:rPr lang="en-US" b="1" dirty="0">
                <a:solidFill>
                  <a:srgbClr val="FFFFFF"/>
                </a:solidFill>
                <a:latin typeface="Calibri" panose="020F0502020204030204" pitchFamily="34" charset="0"/>
                <a:cs typeface="Calibri" panose="020F0502020204030204" pitchFamily="34" charset="0"/>
              </a:rPr>
              <a:t>ASHRM Exchange</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669926"/>
            <a:ext cx="655637" cy="655637"/>
          </a:xfrm>
          <a:prstGeom prst="rect">
            <a:avLst/>
          </a:prstGeom>
        </p:spPr>
      </p:pic>
      <p:sp>
        <p:nvSpPr>
          <p:cNvPr id="7" name="Title 1"/>
          <p:cNvSpPr txBox="1">
            <a:spLocks/>
          </p:cNvSpPr>
          <p:nvPr/>
        </p:nvSpPr>
        <p:spPr>
          <a:xfrm>
            <a:off x="7467600" y="228600"/>
            <a:ext cx="4572000" cy="1477848"/>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ASHRM Exchange</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6800" y="1577066"/>
            <a:ext cx="258763" cy="258763"/>
          </a:xfrm>
          <a:prstGeom prst="rect">
            <a:avLst/>
          </a:prstGeom>
        </p:spPr>
      </p:pic>
      <p:sp>
        <p:nvSpPr>
          <p:cNvPr id="10" name="TextBox 9"/>
          <p:cNvSpPr txBox="1"/>
          <p:nvPr/>
        </p:nvSpPr>
        <p:spPr>
          <a:xfrm>
            <a:off x="533400" y="6019800"/>
            <a:ext cx="4343400" cy="477054"/>
          </a:xfrm>
          <a:prstGeom prst="rect">
            <a:avLst/>
          </a:prstGeom>
          <a:noFill/>
        </p:spPr>
        <p:txBody>
          <a:bodyPr wrap="square" rtlCol="0">
            <a:spAutoFit/>
          </a:bodyPr>
          <a:lstStyle/>
          <a:p>
            <a:r>
              <a:rPr lang="en-US" sz="2500" b="1" dirty="0">
                <a:solidFill>
                  <a:schemeClr val="tx1">
                    <a:lumMod val="65000"/>
                    <a:lumOff val="35000"/>
                  </a:schemeClr>
                </a:solidFill>
              </a:rPr>
              <a:t>www.ASHRM.org/Exchange</a:t>
            </a:r>
            <a:endParaRPr lang="en-US" sz="2500" dirty="0">
              <a:solidFill>
                <a:schemeClr val="tx1">
                  <a:lumMod val="65000"/>
                  <a:lumOff val="35000"/>
                </a:schemeClr>
              </a:solidFill>
            </a:endParaRPr>
          </a:p>
        </p:txBody>
      </p:sp>
    </p:spTree>
    <p:extLst>
      <p:ext uri="{BB962C8B-B14F-4D97-AF65-F5344CB8AC3E}">
        <p14:creationId xmlns:p14="http://schemas.microsoft.com/office/powerpoint/2010/main" val="329762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0"/>
            <a:ext cx="14085972" cy="6858000"/>
          </a:xfrm>
          <a:prstGeom prst="rect">
            <a:avLst/>
          </a:prstGeom>
        </p:spPr>
      </p:pic>
      <p:sp>
        <p:nvSpPr>
          <p:cNvPr id="7" name="Rounded Rectangle 6"/>
          <p:cNvSpPr/>
          <p:nvPr/>
        </p:nvSpPr>
        <p:spPr>
          <a:xfrm>
            <a:off x="6021388" y="32657"/>
            <a:ext cx="6170612" cy="113226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dirty="0">
                <a:solidFill>
                  <a:schemeClr val="tx1">
                    <a:lumMod val="65000"/>
                    <a:lumOff val="35000"/>
                  </a:schemeClr>
                </a:solidFill>
              </a:rPr>
              <a:t>www.ASHRM.org/Forum</a:t>
            </a:r>
          </a:p>
        </p:txBody>
      </p:sp>
    </p:spTree>
    <p:extLst>
      <p:ext uri="{BB962C8B-B14F-4D97-AF65-F5344CB8AC3E}">
        <p14:creationId xmlns:p14="http://schemas.microsoft.com/office/powerpoint/2010/main" val="305756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ashrm.org/resources/images/VendorDirectory-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 y="1850998"/>
            <a:ext cx="12192000" cy="314647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5183188" y="228600"/>
            <a:ext cx="6856412" cy="1477848"/>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Vendors Directory</a:t>
            </a:r>
          </a:p>
        </p:txBody>
      </p:sp>
      <p:sp>
        <p:nvSpPr>
          <p:cNvPr id="4" name="Title 1"/>
          <p:cNvSpPr txBox="1">
            <a:spLocks/>
          </p:cNvSpPr>
          <p:nvPr/>
        </p:nvSpPr>
        <p:spPr>
          <a:xfrm>
            <a:off x="304800" y="5638800"/>
            <a:ext cx="6172200" cy="1477848"/>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pPr algn="l"/>
            <a:r>
              <a:rPr lang="en-US" sz="2500" dirty="0">
                <a:solidFill>
                  <a:schemeClr val="tx1">
                    <a:lumMod val="65000"/>
                    <a:lumOff val="35000"/>
                  </a:schemeClr>
                </a:solidFill>
                <a:latin typeface="Calibri" panose="020F0502020204030204" pitchFamily="34" charset="0"/>
                <a:cs typeface="Calibri" panose="020F0502020204030204" pitchFamily="34" charset="0"/>
              </a:rPr>
              <a:t>www.ASHRM.org/VendorsDirectory</a:t>
            </a:r>
          </a:p>
        </p:txBody>
      </p:sp>
    </p:spTree>
    <p:extLst>
      <p:ext uri="{BB962C8B-B14F-4D97-AF65-F5344CB8AC3E}">
        <p14:creationId xmlns:p14="http://schemas.microsoft.com/office/powerpoint/2010/main" val="225074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42"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1000"/>
                                        <p:tgtEl>
                                          <p:spTgt spid="5122"/>
                                        </p:tgtEl>
                                      </p:cBhvr>
                                    </p:animEffect>
                                    <p:anim calcmode="lin" valueType="num">
                                      <p:cBhvr>
                                        <p:cTn id="11" dur="1000" fill="hold"/>
                                        <p:tgtEl>
                                          <p:spTgt spid="5122"/>
                                        </p:tgtEl>
                                        <p:attrNameLst>
                                          <p:attrName>ppt_x</p:attrName>
                                        </p:attrNameLst>
                                      </p:cBhvr>
                                      <p:tavLst>
                                        <p:tav tm="0">
                                          <p:val>
                                            <p:strVal val="#ppt_x"/>
                                          </p:val>
                                        </p:tav>
                                        <p:tav tm="100000">
                                          <p:val>
                                            <p:strVal val="#ppt_x"/>
                                          </p:val>
                                        </p:tav>
                                      </p:tavLst>
                                    </p:anim>
                                    <p:anim calcmode="lin" valueType="num">
                                      <p:cBhvr>
                                        <p:cTn id="12" dur="1000" fill="hold"/>
                                        <p:tgtEl>
                                          <p:spTgt spid="512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054772" y="1524000"/>
            <a:ext cx="8137228" cy="5250024"/>
          </a:xfrm>
          <a:prstGeom prst="rect">
            <a:avLst/>
          </a:prstGeom>
        </p:spPr>
      </p:pic>
      <p:sp>
        <p:nvSpPr>
          <p:cNvPr id="6" name="Title 1"/>
          <p:cNvSpPr txBox="1">
            <a:spLocks/>
          </p:cNvSpPr>
          <p:nvPr/>
        </p:nvSpPr>
        <p:spPr>
          <a:xfrm>
            <a:off x="7467600" y="228600"/>
            <a:ext cx="4572000" cy="1477848"/>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r>
              <a:rPr lang="en-US" sz="4400" dirty="0">
                <a:solidFill>
                  <a:schemeClr val="tx1">
                    <a:lumMod val="65000"/>
                    <a:lumOff val="35000"/>
                  </a:schemeClr>
                </a:solidFill>
                <a:latin typeface="Calibri" panose="020F0502020204030204" pitchFamily="34" charset="0"/>
                <a:cs typeface="Calibri" panose="020F0502020204030204" pitchFamily="34" charset="0"/>
              </a:rPr>
              <a:t>Career Center</a:t>
            </a:r>
          </a:p>
        </p:txBody>
      </p:sp>
      <p:sp>
        <p:nvSpPr>
          <p:cNvPr id="7" name="TextBox 6"/>
          <p:cNvSpPr txBox="1"/>
          <p:nvPr/>
        </p:nvSpPr>
        <p:spPr>
          <a:xfrm>
            <a:off x="152400" y="2209800"/>
            <a:ext cx="4343400" cy="2785378"/>
          </a:xfrm>
          <a:prstGeom prst="rect">
            <a:avLst/>
          </a:prstGeom>
          <a:noFill/>
        </p:spPr>
        <p:txBody>
          <a:bodyPr wrap="square" rtlCol="0">
            <a:spAutoFit/>
          </a:bodyPr>
          <a:lstStyle/>
          <a:p>
            <a:r>
              <a:rPr lang="en-US" sz="2500" b="1" dirty="0">
                <a:solidFill>
                  <a:schemeClr val="tx1">
                    <a:lumMod val="65000"/>
                    <a:lumOff val="35000"/>
                  </a:schemeClr>
                </a:solidFill>
                <a:latin typeface="Arial" panose="020B0604020202020204" pitchFamily="34" charset="0"/>
                <a:cs typeface="Arial" panose="020B0604020202020204" pitchFamily="34" charset="0"/>
              </a:rPr>
              <a:t>Free Job Searching!</a:t>
            </a:r>
            <a:br>
              <a:rPr lang="en-US" sz="2500" b="1" dirty="0">
                <a:solidFill>
                  <a:schemeClr val="tx1">
                    <a:lumMod val="65000"/>
                    <a:lumOff val="35000"/>
                  </a:schemeClr>
                </a:solidFill>
                <a:latin typeface="Arial" panose="020B0604020202020204" pitchFamily="34" charset="0"/>
                <a:cs typeface="Arial" panose="020B0604020202020204" pitchFamily="34" charset="0"/>
              </a:rPr>
            </a:br>
            <a:endParaRPr lang="en-US" sz="2500" b="1"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Upload your resume</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Find career change resources</a:t>
            </a:r>
          </a:p>
          <a:p>
            <a:pPr marL="285750" indent="-285750">
              <a:buFont typeface="Arial" panose="020B0604020202020204" pitchFamily="34" charset="0"/>
              <a:buChar char="•"/>
            </a:pPr>
            <a:r>
              <a:rPr lang="en-US" sz="2500" dirty="0">
                <a:solidFill>
                  <a:schemeClr val="tx1">
                    <a:lumMod val="65000"/>
                    <a:lumOff val="35000"/>
                  </a:schemeClr>
                </a:solidFill>
                <a:latin typeface="Arial" panose="020B0604020202020204" pitchFamily="34" charset="0"/>
                <a:cs typeface="Arial" panose="020B0604020202020204" pitchFamily="34" charset="0"/>
              </a:rPr>
              <a:t>Post a job</a:t>
            </a:r>
          </a:p>
          <a:p>
            <a:pPr marL="285750" indent="-285750">
              <a:buFont typeface="Arial" panose="020B0604020202020204" pitchFamily="34" charset="0"/>
              <a:buChar char="•"/>
            </a:pPr>
            <a:endParaRPr lang="en-US" sz="25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Title 1"/>
          <p:cNvSpPr txBox="1">
            <a:spLocks/>
          </p:cNvSpPr>
          <p:nvPr/>
        </p:nvSpPr>
        <p:spPr>
          <a:xfrm>
            <a:off x="304800" y="5638800"/>
            <a:ext cx="6172200" cy="1477848"/>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3600" b="1" kern="1200" cap="none" baseline="0">
                <a:solidFill>
                  <a:srgbClr val="A31C44"/>
                </a:solidFill>
                <a:latin typeface="Arial" panose="020B0604020202020204" pitchFamily="34" charset="0"/>
                <a:ea typeface="+mj-ea"/>
                <a:cs typeface="Arial" panose="020B0604020202020204" pitchFamily="34" charset="0"/>
              </a:defRPr>
            </a:lvl1pPr>
          </a:lstStyle>
          <a:p>
            <a:pPr algn="l"/>
            <a:r>
              <a:rPr lang="en-US" sz="2500" dirty="0">
                <a:solidFill>
                  <a:schemeClr val="tx1">
                    <a:lumMod val="65000"/>
                    <a:lumOff val="35000"/>
                  </a:schemeClr>
                </a:solidFill>
              </a:rPr>
              <a:t>www.ASHRM.org/Careers</a:t>
            </a:r>
          </a:p>
        </p:txBody>
      </p:sp>
    </p:spTree>
    <p:extLst>
      <p:ext uri="{BB962C8B-B14F-4D97-AF65-F5344CB8AC3E}">
        <p14:creationId xmlns:p14="http://schemas.microsoft.com/office/powerpoint/2010/main" val="147687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0" y="418094"/>
            <a:ext cx="8046720" cy="914400"/>
          </a:xfrm>
        </p:spPr>
        <p:txBody>
          <a:bodyPr>
            <a:normAutofit/>
          </a:bodyPr>
          <a:lstStyle/>
          <a:p>
            <a:r>
              <a:rPr lang="en-US" sz="4400" b="1" dirty="0">
                <a:solidFill>
                  <a:schemeClr val="tx1">
                    <a:lumMod val="65000"/>
                    <a:lumOff val="35000"/>
                  </a:schemeClr>
                </a:solidFill>
                <a:latin typeface="+mn-lt"/>
              </a:rPr>
              <a:t>Connect with us!</a:t>
            </a:r>
          </a:p>
        </p:txBody>
      </p:sp>
      <p:sp>
        <p:nvSpPr>
          <p:cNvPr id="13316" name="Title Placeholder 12"/>
          <p:cNvSpPr txBox="1">
            <a:spLocks/>
          </p:cNvSpPr>
          <p:nvPr/>
        </p:nvSpPr>
        <p:spPr bwMode="auto">
          <a:xfrm>
            <a:off x="1905000" y="970475"/>
            <a:ext cx="5791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endParaRPr lang="en-US" altLang="en-US" sz="3000" b="1" dirty="0">
              <a:solidFill>
                <a:srgbClr val="566B87"/>
              </a:solidFill>
            </a:endParaRPr>
          </a:p>
        </p:txBody>
      </p:sp>
      <p:pic>
        <p:nvPicPr>
          <p:cNvPr id="4098" name="Picture 2" descr="Image result for phone in h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912" y="3239293"/>
            <a:ext cx="5765088" cy="36015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facebook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8932" y="4037382"/>
            <a:ext cx="1732476" cy="17324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twitter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9516" y="4113582"/>
            <a:ext cx="1949289" cy="158007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linkedin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5622" y="4029331"/>
            <a:ext cx="1748578" cy="17485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25911" y="1974603"/>
            <a:ext cx="10668000" cy="1015663"/>
          </a:xfrm>
          <a:prstGeom prst="rect">
            <a:avLst/>
          </a:prstGeom>
          <a:noFill/>
        </p:spPr>
        <p:txBody>
          <a:bodyPr wrap="square" rtlCol="0">
            <a:spAutoFit/>
          </a:bodyPr>
          <a:lstStyle/>
          <a:p>
            <a:pPr algn="ctr"/>
            <a:r>
              <a:rPr lang="en-US" sz="6000" b="1" dirty="0">
                <a:solidFill>
                  <a:srgbClr val="A00133"/>
                </a:solidFill>
                <a:latin typeface="Arial" panose="020B0604020202020204" pitchFamily="34" charset="0"/>
                <a:cs typeface="Arial" panose="020B0604020202020204" pitchFamily="34" charset="0"/>
              </a:rPr>
              <a:t>www.ASHRM.org</a:t>
            </a:r>
          </a:p>
        </p:txBody>
      </p:sp>
    </p:spTree>
    <p:extLst>
      <p:ext uri="{BB962C8B-B14F-4D97-AF65-F5344CB8AC3E}">
        <p14:creationId xmlns:p14="http://schemas.microsoft.com/office/powerpoint/2010/main" val="151646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0-#ppt_w/2"/>
                                          </p:val>
                                        </p:tav>
                                        <p:tav tm="100000">
                                          <p:val>
                                            <p:strVal val="#ppt_x"/>
                                          </p:val>
                                        </p:tav>
                                      </p:tavLst>
                                    </p:anim>
                                    <p:anim calcmode="lin" valueType="num">
                                      <p:cBhvr additive="base">
                                        <p:cTn id="8" dur="500" fill="hold"/>
                                        <p:tgtEl>
                                          <p:spTgt spid="410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02"/>
                                        </p:tgtEl>
                                        <p:attrNameLst>
                                          <p:attrName>style.visibility</p:attrName>
                                        </p:attrNameLst>
                                      </p:cBhvr>
                                      <p:to>
                                        <p:strVal val="visible"/>
                                      </p:to>
                                    </p:set>
                                    <p:anim calcmode="lin" valueType="num">
                                      <p:cBhvr additive="base">
                                        <p:cTn id="11" dur="500" fill="hold"/>
                                        <p:tgtEl>
                                          <p:spTgt spid="4102"/>
                                        </p:tgtEl>
                                        <p:attrNameLst>
                                          <p:attrName>ppt_x</p:attrName>
                                        </p:attrNameLst>
                                      </p:cBhvr>
                                      <p:tavLst>
                                        <p:tav tm="0">
                                          <p:val>
                                            <p:strVal val="0-#ppt_w/2"/>
                                          </p:val>
                                        </p:tav>
                                        <p:tav tm="100000">
                                          <p:val>
                                            <p:strVal val="#ppt_x"/>
                                          </p:val>
                                        </p:tav>
                                      </p:tavLst>
                                    </p:anim>
                                    <p:anim calcmode="lin" valueType="num">
                                      <p:cBhvr additive="base">
                                        <p:cTn id="12" dur="500" fill="hold"/>
                                        <p:tgtEl>
                                          <p:spTgt spid="410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104"/>
                                        </p:tgtEl>
                                        <p:attrNameLst>
                                          <p:attrName>style.visibility</p:attrName>
                                        </p:attrNameLst>
                                      </p:cBhvr>
                                      <p:to>
                                        <p:strVal val="visible"/>
                                      </p:to>
                                    </p:set>
                                    <p:anim calcmode="lin" valueType="num">
                                      <p:cBhvr additive="base">
                                        <p:cTn id="15" dur="500" fill="hold"/>
                                        <p:tgtEl>
                                          <p:spTgt spid="4104"/>
                                        </p:tgtEl>
                                        <p:attrNameLst>
                                          <p:attrName>ppt_x</p:attrName>
                                        </p:attrNameLst>
                                      </p:cBhvr>
                                      <p:tavLst>
                                        <p:tav tm="0">
                                          <p:val>
                                            <p:strVal val="0-#ppt_w/2"/>
                                          </p:val>
                                        </p:tav>
                                        <p:tav tm="100000">
                                          <p:val>
                                            <p:strVal val="#ppt_x"/>
                                          </p:val>
                                        </p:tav>
                                      </p:tavLst>
                                    </p:anim>
                                    <p:anim calcmode="lin" valueType="num">
                                      <p:cBhvr additive="base">
                                        <p:cTn id="16" dur="500" fill="hold"/>
                                        <p:tgtEl>
                                          <p:spTgt spid="4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ATION_ID" val="1006"/>
  <p:tag name="ARTICULATE_USED_PAGE_ORIENTATION" val="1"/>
  <p:tag name="ARTICULATE_USED_PAGE_SIZE" val="1"/>
  <p:tag name="ARTICULATE_REFERENCE_ID" val="1359e68f-7720-4b24-afcc-d58fdc54b3d5"/>
  <p:tag name="TAG_BACKING_FORM_KEY" val="14418994-\\ahachi-spfs01\data\ashrm\education\patient safety\2015\rca\rca.pptx"/>
  <p:tag name="ARTICULATE_PRESENTER_VERSION" val="7"/>
  <p:tag name="ARTICULATE_PROJECT_OPEN" val="0"/>
  <p:tag name="ARTICULATE_SLIDE_COUNT" val="19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SHRM">
      <a:dk1>
        <a:sysClr val="windowText" lastClr="000000"/>
      </a:dk1>
      <a:lt1>
        <a:sysClr val="window" lastClr="FFFFFF"/>
      </a:lt1>
      <a:dk2>
        <a:srgbClr val="3B6E95"/>
      </a:dk2>
      <a:lt2>
        <a:srgbClr val="95B3D7"/>
      </a:lt2>
      <a:accent1>
        <a:srgbClr val="3B6E95"/>
      </a:accent1>
      <a:accent2>
        <a:srgbClr val="95B3D7"/>
      </a:accent2>
      <a:accent3>
        <a:srgbClr val="DBE5F1"/>
      </a:accent3>
      <a:accent4>
        <a:srgbClr val="A21C45"/>
      </a:accent4>
      <a:accent5>
        <a:srgbClr val="F5C8D6"/>
      </a:accent5>
      <a:accent6>
        <a:srgbClr val="E25B84"/>
      </a:accent6>
      <a:hlink>
        <a:srgbClr val="3B6E95"/>
      </a:hlink>
      <a:folHlink>
        <a:srgbClr val="95B3D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SHRM template-wide-screen.potx" id="{5435FA02-BB24-474D-95CA-03753792417E}" vid="{68E0D0DF-510E-4624-B14C-9218283D8B0E}"/>
    </a:ext>
  </a:extLst>
</a:theme>
</file>

<file path=ppt/theme/theme3.xml><?xml version="1.0" encoding="utf-8"?>
<a:theme xmlns:a="http://schemas.openxmlformats.org/drawingml/2006/main" name="Office Theme">
  <a:themeElements>
    <a:clrScheme name="ASHRM">
      <a:dk1>
        <a:sysClr val="windowText" lastClr="000000"/>
      </a:dk1>
      <a:lt1>
        <a:sysClr val="window" lastClr="FFFFFF"/>
      </a:lt1>
      <a:dk2>
        <a:srgbClr val="3B6E95"/>
      </a:dk2>
      <a:lt2>
        <a:srgbClr val="95B3D7"/>
      </a:lt2>
      <a:accent1>
        <a:srgbClr val="3B6E95"/>
      </a:accent1>
      <a:accent2>
        <a:srgbClr val="95B3D7"/>
      </a:accent2>
      <a:accent3>
        <a:srgbClr val="DBE5F1"/>
      </a:accent3>
      <a:accent4>
        <a:srgbClr val="A21C45"/>
      </a:accent4>
      <a:accent5>
        <a:srgbClr val="F5C8D6"/>
      </a:accent5>
      <a:accent6>
        <a:srgbClr val="E25B84"/>
      </a:accent6>
      <a:hlink>
        <a:srgbClr val="3B6E95"/>
      </a:hlink>
      <a:folHlink>
        <a:srgbClr val="95B3D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SHRM template-wide-screen.potx" id="{5435FA02-BB24-474D-95CA-03753792417E}" vid="{68E0D0DF-510E-4624-B14C-9218283D8B0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ASHRM template-wide-screen</Template>
  <TotalTime>19371</TotalTime>
  <Words>2794</Words>
  <Application>Microsoft Office PowerPoint</Application>
  <PresentationFormat>Widescreen</PresentationFormat>
  <Paragraphs>233</Paragraphs>
  <Slides>27</Slides>
  <Notes>27</Notes>
  <HiddenSlides>0</HiddenSlides>
  <MMClips>0</MMClips>
  <ScaleCrop>false</ScaleCrop>
  <HeadingPairs>
    <vt:vector size="8" baseType="variant">
      <vt:variant>
        <vt:lpstr>Fonts Used</vt:lpstr>
      </vt:variant>
      <vt:variant>
        <vt:i4>5</vt:i4>
      </vt:variant>
      <vt:variant>
        <vt:lpstr>Theme</vt:lpstr>
      </vt:variant>
      <vt:variant>
        <vt:i4>3</vt:i4>
      </vt:variant>
      <vt:variant>
        <vt:lpstr>Slide Titles</vt:lpstr>
      </vt:variant>
      <vt:variant>
        <vt:i4>27</vt:i4>
      </vt:variant>
      <vt:variant>
        <vt:lpstr>Custom Shows</vt:lpstr>
      </vt:variant>
      <vt:variant>
        <vt:i4>1</vt:i4>
      </vt:variant>
    </vt:vector>
  </HeadingPairs>
  <TitlesOfParts>
    <vt:vector size="36" baseType="lpstr">
      <vt:lpstr>Arial</vt:lpstr>
      <vt:lpstr>Calibri</vt:lpstr>
      <vt:lpstr>Calibri Light</vt:lpstr>
      <vt:lpstr>Courier New</vt:lpstr>
      <vt:lpstr>Times New Roman</vt:lpstr>
      <vt:lpstr>Custom Design</vt:lpstr>
      <vt:lpstr>1_Office Theme</vt:lpstr>
      <vt:lpstr>Office Theme</vt:lpstr>
      <vt:lpstr>PowerPoint Presentation</vt:lpstr>
      <vt:lpstr>PowerPoint Presentation</vt:lpstr>
      <vt:lpstr>PowerPoint Presentation</vt:lpstr>
      <vt:lpstr>Strategic Plan</vt:lpstr>
      <vt:lpstr>PowerPoint Presentation</vt:lpstr>
      <vt:lpstr>Goal: Enterprise  Risk Management</vt:lpstr>
      <vt:lpstr>PowerPoint Presentation</vt:lpstr>
      <vt:lpstr>NEW Playbooks</vt:lpstr>
      <vt:lpstr>ERM Resources</vt:lpstr>
      <vt:lpstr>PowerPoint Presentation</vt:lpstr>
      <vt:lpstr>Goal: Patient Safety</vt:lpstr>
      <vt:lpstr>PowerPoint Presentation</vt:lpstr>
      <vt:lpstr>PowerPoint Presentation</vt:lpstr>
      <vt:lpstr>Goal: Leadership</vt:lpstr>
      <vt:lpstr>Advancing the Specialty</vt:lpstr>
      <vt:lpstr>PowerPoint Presentation</vt:lpstr>
      <vt:lpstr>PowerPoint Presentation</vt:lpstr>
      <vt:lpstr>PowerPoint Presentation</vt:lpstr>
      <vt:lpstr>PowerPoint Presentation</vt:lpstr>
      <vt:lpstr>CPHRM Preparation</vt:lpstr>
      <vt:lpstr>PowerPoint Presentation</vt:lpstr>
      <vt:lpstr>Journal of Healthcare Risk Management </vt:lpstr>
      <vt:lpstr>ASHRM Exchange</vt:lpstr>
      <vt:lpstr>PowerPoint Presentation</vt:lpstr>
      <vt:lpstr>PowerPoint Presentation</vt:lpstr>
      <vt:lpstr>PowerPoint Presentation</vt:lpstr>
      <vt:lpstr>Connect with us!</vt:lpstr>
      <vt:lpstr>Custom Show 1</vt:lpstr>
    </vt:vector>
  </TitlesOfParts>
  <Company>American Hospital Association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Roberts, Laura</dc:creator>
  <cp:lastModifiedBy>Mary Ghorley</cp:lastModifiedBy>
  <cp:revision>84</cp:revision>
  <cp:lastPrinted>2016-02-05T14:47:35Z</cp:lastPrinted>
  <dcterms:created xsi:type="dcterms:W3CDTF">2017-01-10T16:15:36Z</dcterms:created>
  <dcterms:modified xsi:type="dcterms:W3CDTF">2018-04-25T02:14:33Z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Presentation1</vt:lpwstr>
  </property>
  <property fmtid="{D5CDD505-2E9C-101B-9397-08002B2CF9AE}" pid="3" name="ArticulateProjectVersion">
    <vt:lpwstr>7</vt:lpwstr>
  </property>
  <property fmtid="{D5CDD505-2E9C-101B-9397-08002B2CF9AE}" pid="4" name="ArticulateUseProject">
    <vt:lpwstr>1</vt:lpwstr>
  </property>
  <property fmtid="{D5CDD505-2E9C-101B-9397-08002B2CF9AE}" pid="5" name="ArticulateGUID">
    <vt:lpwstr>6099047B-9C27-465B-82E2-4C2071F1AF5E</vt:lpwstr>
  </property>
  <property fmtid="{D5CDD505-2E9C-101B-9397-08002B2CF9AE}" pid="6" name="ArticulateProjectFull">
    <vt:lpwstr>H:\G\Webinar template.ppta</vt:lpwstr>
  </property>
</Properties>
</file>